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6" r:id="rId3"/>
    <p:sldId id="267" r:id="rId4"/>
    <p:sldId id="260" r:id="rId5"/>
    <p:sldId id="295" r:id="rId6"/>
    <p:sldId id="292" r:id="rId7"/>
    <p:sldId id="275" r:id="rId8"/>
    <p:sldId id="274" r:id="rId9"/>
    <p:sldId id="273" r:id="rId10"/>
    <p:sldId id="289" r:id="rId11"/>
    <p:sldId id="262" r:id="rId12"/>
    <p:sldId id="269" r:id="rId13"/>
    <p:sldId id="280" r:id="rId14"/>
    <p:sldId id="290" r:id="rId15"/>
    <p:sldId id="263" r:id="rId16"/>
    <p:sldId id="281" r:id="rId17"/>
    <p:sldId id="291" r:id="rId18"/>
    <p:sldId id="264" r:id="rId19"/>
    <p:sldId id="293" r:id="rId20"/>
    <p:sldId id="270" r:id="rId21"/>
    <p:sldId id="283" r:id="rId22"/>
    <p:sldId id="285" r:id="rId23"/>
    <p:sldId id="277" r:id="rId24"/>
    <p:sldId id="287" r:id="rId25"/>
    <p:sldId id="278" r:id="rId26"/>
    <p:sldId id="294" r:id="rId27"/>
    <p:sldId id="279" r:id="rId28"/>
    <p:sldId id="286"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3C788-E2B6-4D7E-B2E6-3B9A415742EA}" v="622" dt="2023-07-11T11:47:09.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42" autoAdjust="0"/>
    <p:restoredTop sz="94660"/>
  </p:normalViewPr>
  <p:slideViewPr>
    <p:cSldViewPr snapToGrid="0">
      <p:cViewPr>
        <p:scale>
          <a:sx n="70" d="100"/>
          <a:sy n="70" d="100"/>
        </p:scale>
        <p:origin x="902" y="3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2246-F720-21B7-8791-53E620FDD3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42042E-84E0-94E4-2181-AF70192A8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F7FF5F7-11C1-B383-1CAF-CAF4354A0B10}"/>
              </a:ext>
            </a:extLst>
          </p:cNvPr>
          <p:cNvSpPr>
            <a:spLocks noGrp="1"/>
          </p:cNvSpPr>
          <p:nvPr>
            <p:ph type="dt" sz="half" idx="10"/>
          </p:nvPr>
        </p:nvSpPr>
        <p:spPr/>
        <p:txBody>
          <a:bodyPr/>
          <a:lstStyle/>
          <a:p>
            <a:fld id="{8AB46E3F-7234-4346-B5F4-565D8278EFF5}" type="datetimeFigureOut">
              <a:rPr lang="en-GB" smtClean="0"/>
              <a:t>09/07/2023</a:t>
            </a:fld>
            <a:endParaRPr lang="en-GB"/>
          </a:p>
        </p:txBody>
      </p:sp>
      <p:sp>
        <p:nvSpPr>
          <p:cNvPr id="5" name="Footer Placeholder 4">
            <a:extLst>
              <a:ext uri="{FF2B5EF4-FFF2-40B4-BE49-F238E27FC236}">
                <a16:creationId xmlns:a16="http://schemas.microsoft.com/office/drawing/2014/main" id="{2C3F1EC6-6F9F-726C-BA01-CECA5B2BDD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074305-3828-8E51-CA83-EAD6C8D37F0A}"/>
              </a:ext>
            </a:extLst>
          </p:cNvPr>
          <p:cNvSpPr>
            <a:spLocks noGrp="1"/>
          </p:cNvSpPr>
          <p:nvPr>
            <p:ph type="sldNum" sz="quarter" idx="12"/>
          </p:nvPr>
        </p:nvSpPr>
        <p:spPr/>
        <p:txBody>
          <a:bodyPr/>
          <a:lstStyle/>
          <a:p>
            <a:fld id="{5785DBC4-8849-4AD8-B1A7-BE8E6C152DFC}" type="slidenum">
              <a:rPr lang="en-GB" smtClean="0"/>
              <a:t>‹#›</a:t>
            </a:fld>
            <a:endParaRPr lang="en-GB"/>
          </a:p>
        </p:txBody>
      </p:sp>
    </p:spTree>
    <p:extLst>
      <p:ext uri="{BB962C8B-B14F-4D97-AF65-F5344CB8AC3E}">
        <p14:creationId xmlns:p14="http://schemas.microsoft.com/office/powerpoint/2010/main" val="672034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E3BD2-C2A8-FA94-511D-058CF1C632B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9E1134-F8FE-C45E-47EB-FA772020C9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876153-2879-36DC-353C-91550D68D5E2}"/>
              </a:ext>
            </a:extLst>
          </p:cNvPr>
          <p:cNvSpPr>
            <a:spLocks noGrp="1"/>
          </p:cNvSpPr>
          <p:nvPr>
            <p:ph type="dt" sz="half" idx="10"/>
          </p:nvPr>
        </p:nvSpPr>
        <p:spPr/>
        <p:txBody>
          <a:bodyPr/>
          <a:lstStyle/>
          <a:p>
            <a:fld id="{8AB46E3F-7234-4346-B5F4-565D8278EFF5}" type="datetimeFigureOut">
              <a:rPr lang="en-GB" smtClean="0"/>
              <a:t>09/07/2023</a:t>
            </a:fld>
            <a:endParaRPr lang="en-GB"/>
          </a:p>
        </p:txBody>
      </p:sp>
      <p:sp>
        <p:nvSpPr>
          <p:cNvPr id="5" name="Footer Placeholder 4">
            <a:extLst>
              <a:ext uri="{FF2B5EF4-FFF2-40B4-BE49-F238E27FC236}">
                <a16:creationId xmlns:a16="http://schemas.microsoft.com/office/drawing/2014/main" id="{62B4B959-A38C-8D0E-C1FB-7221F6AA91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01EE7E-AE31-F94D-DAFB-B106081C247E}"/>
              </a:ext>
            </a:extLst>
          </p:cNvPr>
          <p:cNvSpPr>
            <a:spLocks noGrp="1"/>
          </p:cNvSpPr>
          <p:nvPr>
            <p:ph type="sldNum" sz="quarter" idx="12"/>
          </p:nvPr>
        </p:nvSpPr>
        <p:spPr/>
        <p:txBody>
          <a:bodyPr/>
          <a:lstStyle/>
          <a:p>
            <a:fld id="{5785DBC4-8849-4AD8-B1A7-BE8E6C152DFC}" type="slidenum">
              <a:rPr lang="en-GB" smtClean="0"/>
              <a:t>‹#›</a:t>
            </a:fld>
            <a:endParaRPr lang="en-GB"/>
          </a:p>
        </p:txBody>
      </p:sp>
    </p:spTree>
    <p:extLst>
      <p:ext uri="{BB962C8B-B14F-4D97-AF65-F5344CB8AC3E}">
        <p14:creationId xmlns:p14="http://schemas.microsoft.com/office/powerpoint/2010/main" val="1137531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224AF9-A433-8F98-4808-DE80B0B625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07CD15-6EFD-645B-BC52-A909B3C666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E7F4B6-B2A7-FC7F-B581-21F89B4225E1}"/>
              </a:ext>
            </a:extLst>
          </p:cNvPr>
          <p:cNvSpPr>
            <a:spLocks noGrp="1"/>
          </p:cNvSpPr>
          <p:nvPr>
            <p:ph type="dt" sz="half" idx="10"/>
          </p:nvPr>
        </p:nvSpPr>
        <p:spPr/>
        <p:txBody>
          <a:bodyPr/>
          <a:lstStyle/>
          <a:p>
            <a:fld id="{8AB46E3F-7234-4346-B5F4-565D8278EFF5}" type="datetimeFigureOut">
              <a:rPr lang="en-GB" smtClean="0"/>
              <a:t>09/07/2023</a:t>
            </a:fld>
            <a:endParaRPr lang="en-GB"/>
          </a:p>
        </p:txBody>
      </p:sp>
      <p:sp>
        <p:nvSpPr>
          <p:cNvPr id="5" name="Footer Placeholder 4">
            <a:extLst>
              <a:ext uri="{FF2B5EF4-FFF2-40B4-BE49-F238E27FC236}">
                <a16:creationId xmlns:a16="http://schemas.microsoft.com/office/drawing/2014/main" id="{4734EF16-AFD1-0DAA-161F-127258DB63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FF4D5C-1718-5CF6-DD25-1A726EB0DB1E}"/>
              </a:ext>
            </a:extLst>
          </p:cNvPr>
          <p:cNvSpPr>
            <a:spLocks noGrp="1"/>
          </p:cNvSpPr>
          <p:nvPr>
            <p:ph type="sldNum" sz="quarter" idx="12"/>
          </p:nvPr>
        </p:nvSpPr>
        <p:spPr/>
        <p:txBody>
          <a:bodyPr/>
          <a:lstStyle/>
          <a:p>
            <a:fld id="{5785DBC4-8849-4AD8-B1A7-BE8E6C152DFC}" type="slidenum">
              <a:rPr lang="en-GB" smtClean="0"/>
              <a:t>‹#›</a:t>
            </a:fld>
            <a:endParaRPr lang="en-GB"/>
          </a:p>
        </p:txBody>
      </p:sp>
    </p:spTree>
    <p:extLst>
      <p:ext uri="{BB962C8B-B14F-4D97-AF65-F5344CB8AC3E}">
        <p14:creationId xmlns:p14="http://schemas.microsoft.com/office/powerpoint/2010/main" val="1324189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487F-704C-38E7-BCD4-2C1A878E18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5BAB0B-668E-C0B6-CD0B-8FC14B832F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F8747-E2A4-0EC5-8DC4-764C3FFE4A4A}"/>
              </a:ext>
            </a:extLst>
          </p:cNvPr>
          <p:cNvSpPr>
            <a:spLocks noGrp="1"/>
          </p:cNvSpPr>
          <p:nvPr>
            <p:ph type="dt" sz="half" idx="10"/>
          </p:nvPr>
        </p:nvSpPr>
        <p:spPr/>
        <p:txBody>
          <a:bodyPr/>
          <a:lstStyle/>
          <a:p>
            <a:fld id="{8AB46E3F-7234-4346-B5F4-565D8278EFF5}" type="datetimeFigureOut">
              <a:rPr lang="en-GB" smtClean="0"/>
              <a:t>09/07/2023</a:t>
            </a:fld>
            <a:endParaRPr lang="en-GB"/>
          </a:p>
        </p:txBody>
      </p:sp>
      <p:sp>
        <p:nvSpPr>
          <p:cNvPr id="5" name="Footer Placeholder 4">
            <a:extLst>
              <a:ext uri="{FF2B5EF4-FFF2-40B4-BE49-F238E27FC236}">
                <a16:creationId xmlns:a16="http://schemas.microsoft.com/office/drawing/2014/main" id="{0BE03FDE-906F-B538-DDAD-FD10FBB881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E51104-27B9-0140-14E1-68A344400E93}"/>
              </a:ext>
            </a:extLst>
          </p:cNvPr>
          <p:cNvSpPr>
            <a:spLocks noGrp="1"/>
          </p:cNvSpPr>
          <p:nvPr>
            <p:ph type="sldNum" sz="quarter" idx="12"/>
          </p:nvPr>
        </p:nvSpPr>
        <p:spPr/>
        <p:txBody>
          <a:bodyPr/>
          <a:lstStyle/>
          <a:p>
            <a:fld id="{5785DBC4-8849-4AD8-B1A7-BE8E6C152DFC}" type="slidenum">
              <a:rPr lang="en-GB" smtClean="0"/>
              <a:t>‹#›</a:t>
            </a:fld>
            <a:endParaRPr lang="en-GB"/>
          </a:p>
        </p:txBody>
      </p:sp>
    </p:spTree>
    <p:extLst>
      <p:ext uri="{BB962C8B-B14F-4D97-AF65-F5344CB8AC3E}">
        <p14:creationId xmlns:p14="http://schemas.microsoft.com/office/powerpoint/2010/main" val="1337429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5445-3BE0-9F86-5DA8-C4E0860C0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5EEFCDB-DAC0-99EF-A9E5-23479A7F5F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E24A48-474F-5432-F579-3CDCA32BB6CC}"/>
              </a:ext>
            </a:extLst>
          </p:cNvPr>
          <p:cNvSpPr>
            <a:spLocks noGrp="1"/>
          </p:cNvSpPr>
          <p:nvPr>
            <p:ph type="dt" sz="half" idx="10"/>
          </p:nvPr>
        </p:nvSpPr>
        <p:spPr/>
        <p:txBody>
          <a:bodyPr/>
          <a:lstStyle/>
          <a:p>
            <a:fld id="{8AB46E3F-7234-4346-B5F4-565D8278EFF5}" type="datetimeFigureOut">
              <a:rPr lang="en-GB" smtClean="0"/>
              <a:t>09/07/2023</a:t>
            </a:fld>
            <a:endParaRPr lang="en-GB"/>
          </a:p>
        </p:txBody>
      </p:sp>
      <p:sp>
        <p:nvSpPr>
          <p:cNvPr id="5" name="Footer Placeholder 4">
            <a:extLst>
              <a:ext uri="{FF2B5EF4-FFF2-40B4-BE49-F238E27FC236}">
                <a16:creationId xmlns:a16="http://schemas.microsoft.com/office/drawing/2014/main" id="{1F4E2930-2A91-9047-985E-B532113226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4A9DAD-F875-AC72-749C-C6296524C205}"/>
              </a:ext>
            </a:extLst>
          </p:cNvPr>
          <p:cNvSpPr>
            <a:spLocks noGrp="1"/>
          </p:cNvSpPr>
          <p:nvPr>
            <p:ph type="sldNum" sz="quarter" idx="12"/>
          </p:nvPr>
        </p:nvSpPr>
        <p:spPr/>
        <p:txBody>
          <a:bodyPr/>
          <a:lstStyle/>
          <a:p>
            <a:fld id="{5785DBC4-8849-4AD8-B1A7-BE8E6C152DFC}" type="slidenum">
              <a:rPr lang="en-GB" smtClean="0"/>
              <a:t>‹#›</a:t>
            </a:fld>
            <a:endParaRPr lang="en-GB"/>
          </a:p>
        </p:txBody>
      </p:sp>
    </p:spTree>
    <p:extLst>
      <p:ext uri="{BB962C8B-B14F-4D97-AF65-F5344CB8AC3E}">
        <p14:creationId xmlns:p14="http://schemas.microsoft.com/office/powerpoint/2010/main" val="3910115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0F4D-66BF-BCAA-1CD9-BD92CFF8AD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303E65B-8625-8EC3-569D-67643716F1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0D5461B-4246-4EE5-2447-552192789A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294531-EA50-F3CF-AB8C-5C4549BA39D2}"/>
              </a:ext>
            </a:extLst>
          </p:cNvPr>
          <p:cNvSpPr>
            <a:spLocks noGrp="1"/>
          </p:cNvSpPr>
          <p:nvPr>
            <p:ph type="dt" sz="half" idx="10"/>
          </p:nvPr>
        </p:nvSpPr>
        <p:spPr/>
        <p:txBody>
          <a:bodyPr/>
          <a:lstStyle/>
          <a:p>
            <a:fld id="{8AB46E3F-7234-4346-B5F4-565D8278EFF5}" type="datetimeFigureOut">
              <a:rPr lang="en-GB" smtClean="0"/>
              <a:t>09/07/2023</a:t>
            </a:fld>
            <a:endParaRPr lang="en-GB"/>
          </a:p>
        </p:txBody>
      </p:sp>
      <p:sp>
        <p:nvSpPr>
          <p:cNvPr id="6" name="Footer Placeholder 5">
            <a:extLst>
              <a:ext uri="{FF2B5EF4-FFF2-40B4-BE49-F238E27FC236}">
                <a16:creationId xmlns:a16="http://schemas.microsoft.com/office/drawing/2014/main" id="{23C5A72E-4AF4-8477-2A55-EB9EDCD1910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081CDA-C97A-0B8F-2334-DEEFBE09C27E}"/>
              </a:ext>
            </a:extLst>
          </p:cNvPr>
          <p:cNvSpPr>
            <a:spLocks noGrp="1"/>
          </p:cNvSpPr>
          <p:nvPr>
            <p:ph type="sldNum" sz="quarter" idx="12"/>
          </p:nvPr>
        </p:nvSpPr>
        <p:spPr/>
        <p:txBody>
          <a:bodyPr/>
          <a:lstStyle/>
          <a:p>
            <a:fld id="{5785DBC4-8849-4AD8-B1A7-BE8E6C152DFC}" type="slidenum">
              <a:rPr lang="en-GB" smtClean="0"/>
              <a:t>‹#›</a:t>
            </a:fld>
            <a:endParaRPr lang="en-GB"/>
          </a:p>
        </p:txBody>
      </p:sp>
    </p:spTree>
    <p:extLst>
      <p:ext uri="{BB962C8B-B14F-4D97-AF65-F5344CB8AC3E}">
        <p14:creationId xmlns:p14="http://schemas.microsoft.com/office/powerpoint/2010/main" val="3865064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7EBD-277F-8ECC-5A76-11A077FBCA6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721D9A-838A-7AAF-8556-0744C95AF2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3B05DE-09B1-042B-EB71-7014918BA7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AAEB0C8-3A62-22F8-5C33-E08CF94343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3A1582-0F9A-3529-1240-59E10E47ED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26486D3-A6A3-8092-9B7E-4DA9DB1B7347}"/>
              </a:ext>
            </a:extLst>
          </p:cNvPr>
          <p:cNvSpPr>
            <a:spLocks noGrp="1"/>
          </p:cNvSpPr>
          <p:nvPr>
            <p:ph type="dt" sz="half" idx="10"/>
          </p:nvPr>
        </p:nvSpPr>
        <p:spPr/>
        <p:txBody>
          <a:bodyPr/>
          <a:lstStyle/>
          <a:p>
            <a:fld id="{8AB46E3F-7234-4346-B5F4-565D8278EFF5}" type="datetimeFigureOut">
              <a:rPr lang="en-GB" smtClean="0"/>
              <a:t>09/07/2023</a:t>
            </a:fld>
            <a:endParaRPr lang="en-GB"/>
          </a:p>
        </p:txBody>
      </p:sp>
      <p:sp>
        <p:nvSpPr>
          <p:cNvPr id="8" name="Footer Placeholder 7">
            <a:extLst>
              <a:ext uri="{FF2B5EF4-FFF2-40B4-BE49-F238E27FC236}">
                <a16:creationId xmlns:a16="http://schemas.microsoft.com/office/drawing/2014/main" id="{6FF3AB2A-FEB2-8657-F16C-933979AB28A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CB21AD7-C324-1C8B-B25E-3CC8F7FFC7A4}"/>
              </a:ext>
            </a:extLst>
          </p:cNvPr>
          <p:cNvSpPr>
            <a:spLocks noGrp="1"/>
          </p:cNvSpPr>
          <p:nvPr>
            <p:ph type="sldNum" sz="quarter" idx="12"/>
          </p:nvPr>
        </p:nvSpPr>
        <p:spPr/>
        <p:txBody>
          <a:bodyPr/>
          <a:lstStyle/>
          <a:p>
            <a:fld id="{5785DBC4-8849-4AD8-B1A7-BE8E6C152DFC}" type="slidenum">
              <a:rPr lang="en-GB" smtClean="0"/>
              <a:t>‹#›</a:t>
            </a:fld>
            <a:endParaRPr lang="en-GB"/>
          </a:p>
        </p:txBody>
      </p:sp>
    </p:spTree>
    <p:extLst>
      <p:ext uri="{BB962C8B-B14F-4D97-AF65-F5344CB8AC3E}">
        <p14:creationId xmlns:p14="http://schemas.microsoft.com/office/powerpoint/2010/main" val="1030871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CB043-56C6-7343-3BDD-94C36C6D39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71032B4-90DC-2446-CF4C-805C4BF214FE}"/>
              </a:ext>
            </a:extLst>
          </p:cNvPr>
          <p:cNvSpPr>
            <a:spLocks noGrp="1"/>
          </p:cNvSpPr>
          <p:nvPr>
            <p:ph type="dt" sz="half" idx="10"/>
          </p:nvPr>
        </p:nvSpPr>
        <p:spPr/>
        <p:txBody>
          <a:bodyPr/>
          <a:lstStyle/>
          <a:p>
            <a:fld id="{8AB46E3F-7234-4346-B5F4-565D8278EFF5}" type="datetimeFigureOut">
              <a:rPr lang="en-GB" smtClean="0"/>
              <a:t>09/07/2023</a:t>
            </a:fld>
            <a:endParaRPr lang="en-GB"/>
          </a:p>
        </p:txBody>
      </p:sp>
      <p:sp>
        <p:nvSpPr>
          <p:cNvPr id="4" name="Footer Placeholder 3">
            <a:extLst>
              <a:ext uri="{FF2B5EF4-FFF2-40B4-BE49-F238E27FC236}">
                <a16:creationId xmlns:a16="http://schemas.microsoft.com/office/drawing/2014/main" id="{D25A0289-63C9-9319-8FDA-675AD29E75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03E5F8F-7580-EE63-167B-56376B27B373}"/>
              </a:ext>
            </a:extLst>
          </p:cNvPr>
          <p:cNvSpPr>
            <a:spLocks noGrp="1"/>
          </p:cNvSpPr>
          <p:nvPr>
            <p:ph type="sldNum" sz="quarter" idx="12"/>
          </p:nvPr>
        </p:nvSpPr>
        <p:spPr/>
        <p:txBody>
          <a:bodyPr/>
          <a:lstStyle/>
          <a:p>
            <a:fld id="{5785DBC4-8849-4AD8-B1A7-BE8E6C152DFC}" type="slidenum">
              <a:rPr lang="en-GB" smtClean="0"/>
              <a:t>‹#›</a:t>
            </a:fld>
            <a:endParaRPr lang="en-GB"/>
          </a:p>
        </p:txBody>
      </p:sp>
    </p:spTree>
    <p:extLst>
      <p:ext uri="{BB962C8B-B14F-4D97-AF65-F5344CB8AC3E}">
        <p14:creationId xmlns:p14="http://schemas.microsoft.com/office/powerpoint/2010/main" val="2879894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A6C5AA-722D-99DB-7EFD-33C484412D8E}"/>
              </a:ext>
            </a:extLst>
          </p:cNvPr>
          <p:cNvSpPr>
            <a:spLocks noGrp="1"/>
          </p:cNvSpPr>
          <p:nvPr>
            <p:ph type="dt" sz="half" idx="10"/>
          </p:nvPr>
        </p:nvSpPr>
        <p:spPr/>
        <p:txBody>
          <a:bodyPr/>
          <a:lstStyle/>
          <a:p>
            <a:fld id="{8AB46E3F-7234-4346-B5F4-565D8278EFF5}" type="datetimeFigureOut">
              <a:rPr lang="en-GB" smtClean="0"/>
              <a:t>09/07/2023</a:t>
            </a:fld>
            <a:endParaRPr lang="en-GB"/>
          </a:p>
        </p:txBody>
      </p:sp>
      <p:sp>
        <p:nvSpPr>
          <p:cNvPr id="3" name="Footer Placeholder 2">
            <a:extLst>
              <a:ext uri="{FF2B5EF4-FFF2-40B4-BE49-F238E27FC236}">
                <a16:creationId xmlns:a16="http://schemas.microsoft.com/office/drawing/2014/main" id="{957DDA57-2DC3-235F-9B04-158DC012E68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F03D1BA-6B40-30EF-B0AC-4DF1B5EEDB7D}"/>
              </a:ext>
            </a:extLst>
          </p:cNvPr>
          <p:cNvSpPr>
            <a:spLocks noGrp="1"/>
          </p:cNvSpPr>
          <p:nvPr>
            <p:ph type="sldNum" sz="quarter" idx="12"/>
          </p:nvPr>
        </p:nvSpPr>
        <p:spPr/>
        <p:txBody>
          <a:bodyPr/>
          <a:lstStyle/>
          <a:p>
            <a:fld id="{5785DBC4-8849-4AD8-B1A7-BE8E6C152DFC}" type="slidenum">
              <a:rPr lang="en-GB" smtClean="0"/>
              <a:t>‹#›</a:t>
            </a:fld>
            <a:endParaRPr lang="en-GB"/>
          </a:p>
        </p:txBody>
      </p:sp>
    </p:spTree>
    <p:extLst>
      <p:ext uri="{BB962C8B-B14F-4D97-AF65-F5344CB8AC3E}">
        <p14:creationId xmlns:p14="http://schemas.microsoft.com/office/powerpoint/2010/main" val="2876921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62B3-0E21-6602-C5D3-A079FB419D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9AE7754-5657-B9BB-0CA9-FCFF61549A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694266B-0520-4A3F-09E6-66AAB42CF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B8E14B-87C2-1A52-2FE2-BEC73ABB07E9}"/>
              </a:ext>
            </a:extLst>
          </p:cNvPr>
          <p:cNvSpPr>
            <a:spLocks noGrp="1"/>
          </p:cNvSpPr>
          <p:nvPr>
            <p:ph type="dt" sz="half" idx="10"/>
          </p:nvPr>
        </p:nvSpPr>
        <p:spPr/>
        <p:txBody>
          <a:bodyPr/>
          <a:lstStyle/>
          <a:p>
            <a:fld id="{8AB46E3F-7234-4346-B5F4-565D8278EFF5}" type="datetimeFigureOut">
              <a:rPr lang="en-GB" smtClean="0"/>
              <a:t>09/07/2023</a:t>
            </a:fld>
            <a:endParaRPr lang="en-GB"/>
          </a:p>
        </p:txBody>
      </p:sp>
      <p:sp>
        <p:nvSpPr>
          <p:cNvPr id="6" name="Footer Placeholder 5">
            <a:extLst>
              <a:ext uri="{FF2B5EF4-FFF2-40B4-BE49-F238E27FC236}">
                <a16:creationId xmlns:a16="http://schemas.microsoft.com/office/drawing/2014/main" id="{ED9FC97B-3E15-CB6F-2BEF-2602E9EECF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51AD86-89AF-D4FF-A176-20B3E67F6959}"/>
              </a:ext>
            </a:extLst>
          </p:cNvPr>
          <p:cNvSpPr>
            <a:spLocks noGrp="1"/>
          </p:cNvSpPr>
          <p:nvPr>
            <p:ph type="sldNum" sz="quarter" idx="12"/>
          </p:nvPr>
        </p:nvSpPr>
        <p:spPr/>
        <p:txBody>
          <a:bodyPr/>
          <a:lstStyle/>
          <a:p>
            <a:fld id="{5785DBC4-8849-4AD8-B1A7-BE8E6C152DFC}" type="slidenum">
              <a:rPr lang="en-GB" smtClean="0"/>
              <a:t>‹#›</a:t>
            </a:fld>
            <a:endParaRPr lang="en-GB"/>
          </a:p>
        </p:txBody>
      </p:sp>
    </p:spTree>
    <p:extLst>
      <p:ext uri="{BB962C8B-B14F-4D97-AF65-F5344CB8AC3E}">
        <p14:creationId xmlns:p14="http://schemas.microsoft.com/office/powerpoint/2010/main" val="400541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DC12-F155-D152-E015-E4A7BE22BA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4C5352F-96B1-4A16-43F6-18D2F9030C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F4DD8E1-EF06-E8DC-0D48-94562E2E9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2954B-6FF4-0939-A229-A2D8D4CFC202}"/>
              </a:ext>
            </a:extLst>
          </p:cNvPr>
          <p:cNvSpPr>
            <a:spLocks noGrp="1"/>
          </p:cNvSpPr>
          <p:nvPr>
            <p:ph type="dt" sz="half" idx="10"/>
          </p:nvPr>
        </p:nvSpPr>
        <p:spPr/>
        <p:txBody>
          <a:bodyPr/>
          <a:lstStyle/>
          <a:p>
            <a:fld id="{8AB46E3F-7234-4346-B5F4-565D8278EFF5}" type="datetimeFigureOut">
              <a:rPr lang="en-GB" smtClean="0"/>
              <a:t>09/07/2023</a:t>
            </a:fld>
            <a:endParaRPr lang="en-GB"/>
          </a:p>
        </p:txBody>
      </p:sp>
      <p:sp>
        <p:nvSpPr>
          <p:cNvPr id="6" name="Footer Placeholder 5">
            <a:extLst>
              <a:ext uri="{FF2B5EF4-FFF2-40B4-BE49-F238E27FC236}">
                <a16:creationId xmlns:a16="http://schemas.microsoft.com/office/drawing/2014/main" id="{50E3EDD8-DC38-F2BB-467C-7DE1CE0D92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15DD0C-F905-8160-FF58-1C479FD9788B}"/>
              </a:ext>
            </a:extLst>
          </p:cNvPr>
          <p:cNvSpPr>
            <a:spLocks noGrp="1"/>
          </p:cNvSpPr>
          <p:nvPr>
            <p:ph type="sldNum" sz="quarter" idx="12"/>
          </p:nvPr>
        </p:nvSpPr>
        <p:spPr/>
        <p:txBody>
          <a:bodyPr/>
          <a:lstStyle/>
          <a:p>
            <a:fld id="{5785DBC4-8849-4AD8-B1A7-BE8E6C152DFC}" type="slidenum">
              <a:rPr lang="en-GB" smtClean="0"/>
              <a:t>‹#›</a:t>
            </a:fld>
            <a:endParaRPr lang="en-GB"/>
          </a:p>
        </p:txBody>
      </p:sp>
    </p:spTree>
    <p:extLst>
      <p:ext uri="{BB962C8B-B14F-4D97-AF65-F5344CB8AC3E}">
        <p14:creationId xmlns:p14="http://schemas.microsoft.com/office/powerpoint/2010/main" val="168474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B7053D-C0F0-8D07-B732-B11C4A1927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62E1E5C-2C53-2AAA-CA56-A53E7BB017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50B2B0-22A2-E6B5-08A1-A055924FA8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46E3F-7234-4346-B5F4-565D8278EFF5}" type="datetimeFigureOut">
              <a:rPr lang="en-GB" smtClean="0"/>
              <a:t>09/07/2023</a:t>
            </a:fld>
            <a:endParaRPr lang="en-GB"/>
          </a:p>
        </p:txBody>
      </p:sp>
      <p:sp>
        <p:nvSpPr>
          <p:cNvPr id="5" name="Footer Placeholder 4">
            <a:extLst>
              <a:ext uri="{FF2B5EF4-FFF2-40B4-BE49-F238E27FC236}">
                <a16:creationId xmlns:a16="http://schemas.microsoft.com/office/drawing/2014/main" id="{450D8EF5-EF0D-35A8-FEDE-E325BD0D97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A6A245D-9B8F-7C71-E209-AA567E30F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5DBC4-8849-4AD8-B1A7-BE8E6C152DFC}" type="slidenum">
              <a:rPr lang="en-GB" smtClean="0"/>
              <a:t>‹#›</a:t>
            </a:fld>
            <a:endParaRPr lang="en-GB"/>
          </a:p>
        </p:txBody>
      </p:sp>
    </p:spTree>
    <p:extLst>
      <p:ext uri="{BB962C8B-B14F-4D97-AF65-F5344CB8AC3E}">
        <p14:creationId xmlns:p14="http://schemas.microsoft.com/office/powerpoint/2010/main" val="1094572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ata.giss.nasa.gov/gistemp/map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colorbrewer2.org/#type=sequential&amp;scheme=BuGn&amp;n=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E6B2A5-146E-E660-B5DD-86C2BC2F1EF1}"/>
              </a:ext>
            </a:extLst>
          </p:cNvPr>
          <p:cNvSpPr>
            <a:spLocks noGrp="1"/>
          </p:cNvSpPr>
          <p:nvPr>
            <p:ph type="ctrTitle"/>
          </p:nvPr>
        </p:nvSpPr>
        <p:spPr>
          <a:xfrm>
            <a:off x="372899" y="1021465"/>
            <a:ext cx="4948886" cy="3217741"/>
          </a:xfrm>
        </p:spPr>
        <p:txBody>
          <a:bodyPr anchor="b">
            <a:normAutofit fontScale="90000"/>
          </a:bodyPr>
          <a:lstStyle/>
          <a:p>
            <a:r>
              <a:rPr lang="en-GB" sz="2700" b="1" dirty="0">
                <a:effectLst/>
                <a:latin typeface="Arial" panose="020B0604020202020204" pitchFamily="34" charset="0"/>
                <a:ea typeface="Calibri" panose="020F0502020204030204" pitchFamily="34" charset="0"/>
                <a:cs typeface="Arial" panose="020B0604020202020204" pitchFamily="34" charset="0"/>
              </a:rPr>
              <a:t>Methane Early Warning Network </a:t>
            </a:r>
            <a:br>
              <a:rPr lang="en-GB" sz="2700" b="1" dirty="0">
                <a:effectLst/>
                <a:latin typeface="Arial" panose="020B0604020202020204" pitchFamily="34" charset="0"/>
                <a:ea typeface="Calibri" panose="020F0502020204030204" pitchFamily="34" charset="0"/>
                <a:cs typeface="Arial" panose="020B0604020202020204" pitchFamily="34" charset="0"/>
              </a:rPr>
            </a:br>
            <a:r>
              <a:rPr lang="en-GB" sz="2700" b="1" dirty="0">
                <a:effectLst/>
                <a:latin typeface="Arial" panose="020B0604020202020204" pitchFamily="34" charset="0"/>
                <a:ea typeface="Calibri" panose="020F0502020204030204" pitchFamily="34" charset="0"/>
                <a:cs typeface="Arial" panose="020B0604020202020204" pitchFamily="34" charset="0"/>
              </a:rPr>
              <a:t>(ME-NET)</a:t>
            </a:r>
            <a:br>
              <a:rPr lang="en-GB" sz="1800" b="1" dirty="0">
                <a:effectLst/>
                <a:latin typeface="Arial" panose="020B0604020202020204" pitchFamily="34" charset="0"/>
                <a:ea typeface="Calibri" panose="020F0502020204030204" pitchFamily="34" charset="0"/>
                <a:cs typeface="Arial" panose="020B0604020202020204" pitchFamily="34" charset="0"/>
              </a:rPr>
            </a:b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800" u="sng" dirty="0">
                <a:effectLst/>
                <a:latin typeface="Calibri" panose="020F0502020204030204" pitchFamily="34" charset="0"/>
                <a:ea typeface="Calibri" panose="020F0502020204030204" pitchFamily="34" charset="0"/>
                <a:cs typeface="Arial" panose="020B0604020202020204" pitchFamily="34" charset="0"/>
              </a:rPr>
              <a:t>Our Vision &amp; purpose: </a:t>
            </a: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800" dirty="0">
                <a:latin typeface="Arial" panose="020B0604020202020204" pitchFamily="34" charset="0"/>
                <a:ea typeface="Calibri" panose="020F0502020204030204" pitchFamily="34" charset="0"/>
                <a:cs typeface="Arial" panose="020B0604020202020204" pitchFamily="34" charset="0"/>
              </a:rPr>
              <a:t>C</a:t>
            </a:r>
            <a:r>
              <a:rPr lang="en-GB" sz="1800" dirty="0">
                <a:effectLst/>
                <a:latin typeface="Arial" panose="020B0604020202020204" pitchFamily="34" charset="0"/>
                <a:ea typeface="Calibri" panose="020F0502020204030204" pitchFamily="34" charset="0"/>
              </a:rPr>
              <a:t>hampioning social and ecological justice by </a:t>
            </a:r>
            <a:r>
              <a:rPr lang="en-GB" sz="1800" b="1" i="1" dirty="0">
                <a:effectLst/>
                <a:latin typeface="Arial" panose="020B0604020202020204" pitchFamily="34" charset="0"/>
                <a:ea typeface="Calibri" panose="020F0502020204030204" pitchFamily="34" charset="0"/>
              </a:rPr>
              <a:t>improving understanding of the relationship between methane and health outcomes, encouraging companies to reduce their footprint for climate change mitigation,</a:t>
            </a:r>
            <a:r>
              <a:rPr lang="en-GB" sz="1800" dirty="0">
                <a:effectLst/>
                <a:latin typeface="Arial" panose="020B0604020202020204" pitchFamily="34" charset="0"/>
                <a:ea typeface="Calibri" panose="020F0502020204030204" pitchFamily="34" charset="0"/>
              </a:rPr>
              <a:t> </a:t>
            </a:r>
            <a:r>
              <a:rPr lang="en-GB" sz="1800" b="1" i="1" dirty="0">
                <a:effectLst/>
                <a:latin typeface="Arial" panose="020B0604020202020204" pitchFamily="34" charset="0"/>
                <a:ea typeface="Calibri" panose="020F0502020204030204" pitchFamily="34" charset="0"/>
              </a:rPr>
              <a:t>increasing the visibility of ‘hidden’ voices, and improving understanding of service access inequalities.</a:t>
            </a:r>
            <a:endParaRPr lang="en-GB" sz="4800" dirty="0"/>
          </a:p>
        </p:txBody>
      </p:sp>
      <p:sp>
        <p:nvSpPr>
          <p:cNvPr id="3" name="Subtitle 2">
            <a:extLst>
              <a:ext uri="{FF2B5EF4-FFF2-40B4-BE49-F238E27FC236}">
                <a16:creationId xmlns:a16="http://schemas.microsoft.com/office/drawing/2014/main" id="{3E1146D0-6F68-1E8C-FD21-08393957C64A}"/>
              </a:ext>
            </a:extLst>
          </p:cNvPr>
          <p:cNvSpPr>
            <a:spLocks noGrp="1"/>
          </p:cNvSpPr>
          <p:nvPr>
            <p:ph type="subTitle" idx="1"/>
          </p:nvPr>
        </p:nvSpPr>
        <p:spPr>
          <a:xfrm>
            <a:off x="477981" y="4872922"/>
            <a:ext cx="4023360" cy="1208141"/>
          </a:xfrm>
        </p:spPr>
        <p:txBody>
          <a:bodyPr>
            <a:normAutofit/>
          </a:bodyPr>
          <a:lstStyle/>
          <a:p>
            <a:pPr>
              <a:lnSpc>
                <a:spcPct val="100000"/>
              </a:lnSpc>
              <a:spcBef>
                <a:spcPts val="0"/>
              </a:spcBef>
            </a:pPr>
            <a:r>
              <a:rPr lang="en-GB" sz="1800" b="1" dirty="0">
                <a:solidFill>
                  <a:srgbClr val="404040"/>
                </a:solidFill>
                <a:effectLst/>
                <a:latin typeface="Arial" panose="020B0604020202020204" pitchFamily="34" charset="0"/>
                <a:ea typeface="Calibri" panose="020F0502020204030204" pitchFamily="34" charset="0"/>
                <a:cs typeface="Arial" panose="020B0604020202020204" pitchFamily="34" charset="0"/>
              </a:rPr>
              <a:t>Team O</a:t>
            </a:r>
            <a:r>
              <a:rPr lang="en-GB" sz="1800" b="1" baseline="-25000" dirty="0">
                <a:solidFill>
                  <a:srgbClr val="404040"/>
                </a:solidFill>
                <a:effectLst/>
                <a:latin typeface="Arial" panose="020B0604020202020204" pitchFamily="34" charset="0"/>
                <a:ea typeface="Calibri" panose="020F0502020204030204" pitchFamily="34" charset="0"/>
                <a:cs typeface="Arial" panose="020B0604020202020204" pitchFamily="34" charset="0"/>
              </a:rPr>
              <a:t>2</a:t>
            </a:r>
            <a:r>
              <a:rPr lang="en-GB" sz="1800" b="1" dirty="0">
                <a:solidFill>
                  <a:srgbClr val="404040"/>
                </a:solidFill>
                <a:effectLst/>
                <a:latin typeface="Arial" panose="020B0604020202020204" pitchFamily="34" charset="0"/>
                <a:ea typeface="Calibri" panose="020F0502020204030204" pitchFamily="34" charset="0"/>
                <a:cs typeface="Arial" panose="020B0604020202020204" pitchFamily="34" charset="0"/>
              </a:rPr>
              <a:t>H</a:t>
            </a:r>
          </a:p>
          <a:p>
            <a:pPr>
              <a:lnSpc>
                <a:spcPct val="100000"/>
              </a:lnSpc>
              <a:spcBef>
                <a:spcPts val="0"/>
              </a:spcBef>
            </a:pPr>
            <a:r>
              <a:rPr lang="en-GB" sz="1800" dirty="0">
                <a:solidFill>
                  <a:srgbClr val="404040"/>
                </a:solidFill>
                <a:effectLst/>
                <a:latin typeface="Arial" panose="020B0604020202020204" pitchFamily="34" charset="0"/>
                <a:ea typeface="Calibri" panose="020F0502020204030204" pitchFamily="34" charset="0"/>
                <a:cs typeface="Arial" panose="020B0604020202020204" pitchFamily="34" charset="0"/>
              </a:rPr>
              <a:t>One (Environmental &amp; Mental) Health</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GB" sz="2000"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ubtitle 2">
            <a:extLst>
              <a:ext uri="{FF2B5EF4-FFF2-40B4-BE49-F238E27FC236}">
                <a16:creationId xmlns:a16="http://schemas.microsoft.com/office/drawing/2014/main" id="{2DE57EEF-90AC-A72E-65C8-1F9F7AB5B94D}"/>
              </a:ext>
            </a:extLst>
          </p:cNvPr>
          <p:cNvSpPr txBox="1">
            <a:spLocks/>
          </p:cNvSpPr>
          <p:nvPr/>
        </p:nvSpPr>
        <p:spPr>
          <a:xfrm>
            <a:off x="6778171" y="4737482"/>
            <a:ext cx="4023360"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GB" sz="1800" i="1" dirty="0">
                <a:solidFill>
                  <a:srgbClr val="404040"/>
                </a:solidFill>
                <a:latin typeface="Arial" panose="020B0604020202020204" pitchFamily="34" charset="0"/>
                <a:ea typeface="Calibri" panose="020F0502020204030204" pitchFamily="34" charset="0"/>
                <a:cs typeface="Arial" panose="020B0604020202020204" pitchFamily="34" charset="0"/>
              </a:rPr>
              <a:t>Develop a dashboard for tracking the effects of methane on health</a:t>
            </a:r>
            <a:endParaRPr lang="en-GB" sz="1800" i="1" dirty="0">
              <a:latin typeface="Arial" panose="020B0604020202020204" pitchFamily="34" charset="0"/>
              <a:ea typeface="Calibri" panose="020F0502020204030204" pitchFamily="34" charset="0"/>
              <a:cs typeface="Arial" panose="020B0604020202020204" pitchFamily="34" charset="0"/>
            </a:endParaRPr>
          </a:p>
          <a:p>
            <a:pPr algn="l"/>
            <a:endParaRPr lang="en-GB" sz="2000" dirty="0"/>
          </a:p>
        </p:txBody>
      </p:sp>
      <p:pic>
        <p:nvPicPr>
          <p:cNvPr id="6146" name="Picture 2" descr="No description available.">
            <a:extLst>
              <a:ext uri="{FF2B5EF4-FFF2-40B4-BE49-F238E27FC236}">
                <a16:creationId xmlns:a16="http://schemas.microsoft.com/office/drawing/2014/main" id="{604AACA9-DA57-35D4-28D1-808BC8130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480" y="1271288"/>
            <a:ext cx="5278742" cy="2967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415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EB8E4CF-DA5C-3A1E-1ECB-4F36C911FB72}"/>
              </a:ext>
            </a:extLst>
          </p:cNvPr>
          <p:cNvSpPr>
            <a:spLocks noGrp="1"/>
          </p:cNvSpPr>
          <p:nvPr>
            <p:ph idx="1"/>
          </p:nvPr>
        </p:nvSpPr>
        <p:spPr/>
        <p:txBody>
          <a:bodyPr/>
          <a:lstStyle/>
          <a:p>
            <a:endParaRPr lang="en-GB"/>
          </a:p>
        </p:txBody>
      </p:sp>
      <p:pic>
        <p:nvPicPr>
          <p:cNvPr id="7170" name="Picture 2" descr="No description available.">
            <a:extLst>
              <a:ext uri="{FF2B5EF4-FFF2-40B4-BE49-F238E27FC236}">
                <a16:creationId xmlns:a16="http://schemas.microsoft.com/office/drawing/2014/main" id="{0B94C400-F8A4-459E-12D8-E0AB110DD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E66C13E-5F9F-2BE5-22B9-E8162E7F9627}"/>
              </a:ext>
            </a:extLst>
          </p:cNvPr>
          <p:cNvSpPr/>
          <p:nvPr/>
        </p:nvSpPr>
        <p:spPr>
          <a:xfrm>
            <a:off x="230819" y="1233996"/>
            <a:ext cx="3364637" cy="93215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558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DAE41F-C04E-B7CB-2645-CFDCF0E4818C}"/>
              </a:ext>
            </a:extLst>
          </p:cNvPr>
          <p:cNvSpPr txBox="1"/>
          <p:nvPr/>
        </p:nvSpPr>
        <p:spPr>
          <a:xfrm>
            <a:off x="6096000" y="1859339"/>
            <a:ext cx="3807278" cy="3693319"/>
          </a:xfrm>
          <a:prstGeom prst="rect">
            <a:avLst/>
          </a:prstGeom>
          <a:noFill/>
        </p:spPr>
        <p:txBody>
          <a:bodyPr wrap="square" rtlCol="0">
            <a:spAutoFit/>
          </a:bodyPr>
          <a:lstStyle/>
          <a:p>
            <a:r>
              <a:rPr lang="en-GB" sz="1800" u="sng" dirty="0">
                <a:solidFill>
                  <a:schemeClr val="tx2"/>
                </a:solidFill>
                <a:effectLst/>
                <a:latin typeface="Arial" panose="020B0604020202020204" pitchFamily="34" charset="0"/>
                <a:ea typeface="Calibri" panose="020F0502020204030204" pitchFamily="34" charset="0"/>
                <a:cs typeface="Arial" panose="020B0604020202020204" pitchFamily="34" charset="0"/>
              </a:rPr>
              <a:t>ALERT ME</a:t>
            </a:r>
            <a:endParaRPr lang="en-GB" dirty="0">
              <a:solidFill>
                <a:schemeClr val="tx2"/>
              </a:solidFill>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en-GB" dirty="0">
                <a:latin typeface="Arial" panose="020B0604020202020204" pitchFamily="34" charset="0"/>
                <a:ea typeface="Calibri" panose="020F0502020204030204" pitchFamily="34" charset="0"/>
                <a:cs typeface="Arial" panose="020B0604020202020204" pitchFamily="34" charset="0"/>
              </a:rPr>
              <a:t>Bernice enters their health information and location; </a:t>
            </a:r>
          </a:p>
          <a:p>
            <a:pPr marL="285750" indent="-285750">
              <a:buFont typeface="Wingdings" panose="05000000000000000000" pitchFamily="2" charset="2"/>
              <a:buChar char="v"/>
            </a:pPr>
            <a:r>
              <a:rPr lang="en-GB" dirty="0">
                <a:latin typeface="Arial" panose="020B0604020202020204" pitchFamily="34" charset="0"/>
                <a:ea typeface="Calibri" panose="020F0502020204030204" pitchFamily="34" charset="0"/>
                <a:cs typeface="Arial" panose="020B0604020202020204" pitchFamily="34" charset="0"/>
              </a:rPr>
              <a:t>They have reported a condition which could evolve into an acute condition on bar ozone days;</a:t>
            </a:r>
          </a:p>
          <a:p>
            <a:pPr marL="285750" indent="-285750">
              <a:buFont typeface="Wingdings" panose="05000000000000000000" pitchFamily="2" charset="2"/>
              <a:buChar char="v"/>
            </a:pPr>
            <a:r>
              <a:rPr lang="en-GB" dirty="0">
                <a:effectLst/>
                <a:latin typeface="Arial" panose="020B0604020202020204" pitchFamily="34" charset="0"/>
                <a:ea typeface="Calibri" panose="020F0502020204030204" pitchFamily="34" charset="0"/>
                <a:cs typeface="Arial" panose="020B0604020202020204" pitchFamily="34" charset="0"/>
              </a:rPr>
              <a:t>On a moderate/high ozone risk day in their regions they receive an </a:t>
            </a:r>
            <a:r>
              <a:rPr lang="en-GB" dirty="0">
                <a:latin typeface="Arial" panose="020B0604020202020204" pitchFamily="34" charset="0"/>
                <a:ea typeface="Calibri" panose="020F0502020204030204" pitchFamily="34" charset="0"/>
                <a:cs typeface="Arial" panose="020B0604020202020204" pitchFamily="34" charset="0"/>
              </a:rPr>
              <a:t>alert; </a:t>
            </a:r>
          </a:p>
          <a:p>
            <a:endParaRPr lang="en-GB" dirty="0">
              <a:latin typeface="Arial" panose="020B0604020202020204" pitchFamily="34" charset="0"/>
              <a:ea typeface="Calibri" panose="020F0502020204030204" pitchFamily="34" charset="0"/>
              <a:cs typeface="Arial" panose="020B0604020202020204" pitchFamily="34" charset="0"/>
            </a:endParaRPr>
          </a:p>
          <a:p>
            <a:r>
              <a:rPr lang="en-GB" dirty="0">
                <a:latin typeface="Arial" panose="020B0604020202020204" pitchFamily="34" charset="0"/>
                <a:ea typeface="Calibri" panose="020F0502020204030204" pitchFamily="34" charset="0"/>
                <a:cs typeface="Arial" panose="020B0604020202020204" pitchFamily="34" charset="0"/>
              </a:rPr>
              <a:t>= prevent escalation of conditions to emergencies</a:t>
            </a:r>
          </a:p>
          <a:p>
            <a:endParaRPr lang="en-GB"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8B65A72F-5902-F6D4-95F7-42CFCD712F4C}"/>
              </a:ext>
            </a:extLst>
          </p:cNvPr>
          <p:cNvPicPr>
            <a:picLocks noChangeAspect="1"/>
          </p:cNvPicPr>
          <p:nvPr/>
        </p:nvPicPr>
        <p:blipFill>
          <a:blip r:embed="rId2"/>
          <a:stretch>
            <a:fillRect/>
          </a:stretch>
        </p:blipFill>
        <p:spPr>
          <a:xfrm>
            <a:off x="2608471" y="376236"/>
            <a:ext cx="2953460" cy="6105525"/>
          </a:xfrm>
          <a:prstGeom prst="rect">
            <a:avLst/>
          </a:prstGeom>
        </p:spPr>
      </p:pic>
    </p:spTree>
    <p:extLst>
      <p:ext uri="{BB962C8B-B14F-4D97-AF65-F5344CB8AC3E}">
        <p14:creationId xmlns:p14="http://schemas.microsoft.com/office/powerpoint/2010/main" val="298723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903D99-6072-4C85-A571-647E46BC199C}"/>
              </a:ext>
            </a:extLst>
          </p:cNvPr>
          <p:cNvSpPr txBox="1"/>
          <p:nvPr/>
        </p:nvSpPr>
        <p:spPr>
          <a:xfrm>
            <a:off x="686541" y="2413337"/>
            <a:ext cx="3894337" cy="2031325"/>
          </a:xfrm>
          <a:prstGeom prst="rect">
            <a:avLst/>
          </a:prstGeom>
          <a:noFill/>
        </p:spPr>
        <p:txBody>
          <a:bodyPr wrap="square" rtlCol="0">
            <a:spAutoFit/>
          </a:bodyPr>
          <a:lstStyle/>
          <a:p>
            <a:r>
              <a:rPr lang="en-GB" dirty="0">
                <a:solidFill>
                  <a:schemeClr val="tx2"/>
                </a:solidFill>
                <a:latin typeface="Arial" panose="020B0604020202020204" pitchFamily="34" charset="0"/>
                <a:cs typeface="Arial" panose="020B0604020202020204" pitchFamily="34" charset="0"/>
              </a:rPr>
              <a:t>“Hi Bernice, there is an ozone alert near you, pack a face mask if you are heading out!</a:t>
            </a:r>
          </a:p>
          <a:p>
            <a:endParaRPr lang="en-GB" dirty="0">
              <a:solidFill>
                <a:schemeClr val="tx2"/>
              </a:solidFill>
              <a:latin typeface="Arial" panose="020B0604020202020204" pitchFamily="34" charset="0"/>
              <a:cs typeface="Arial" panose="020B0604020202020204" pitchFamily="34" charset="0"/>
            </a:endParaRPr>
          </a:p>
          <a:p>
            <a:r>
              <a:rPr lang="en-GB" dirty="0">
                <a:solidFill>
                  <a:schemeClr val="tx2"/>
                </a:solidFill>
                <a:latin typeface="Arial" panose="020B0604020202020204" pitchFamily="34" charset="0"/>
                <a:cs typeface="Arial" panose="020B0604020202020204" pitchFamily="34" charset="0"/>
              </a:rPr>
              <a:t>Tap here for more information about local health services, guidelines and data updates.”</a:t>
            </a:r>
          </a:p>
        </p:txBody>
      </p:sp>
      <p:pic>
        <p:nvPicPr>
          <p:cNvPr id="8" name="Content Placeholder 7" descr="A cell phone with a screen on it&#10;&#10;Description automatically generated">
            <a:extLst>
              <a:ext uri="{FF2B5EF4-FFF2-40B4-BE49-F238E27FC236}">
                <a16:creationId xmlns:a16="http://schemas.microsoft.com/office/drawing/2014/main" id="{835A0241-3456-327D-4B1B-31F381346B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0030" y="464740"/>
            <a:ext cx="5928520" cy="5928520"/>
          </a:xfrm>
        </p:spPr>
      </p:pic>
    </p:spTree>
    <p:extLst>
      <p:ext uri="{BB962C8B-B14F-4D97-AF65-F5344CB8AC3E}">
        <p14:creationId xmlns:p14="http://schemas.microsoft.com/office/powerpoint/2010/main" val="3491765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DAE41F-C04E-B7CB-2645-CFDCF0E4818C}"/>
              </a:ext>
            </a:extLst>
          </p:cNvPr>
          <p:cNvSpPr txBox="1"/>
          <p:nvPr/>
        </p:nvSpPr>
        <p:spPr>
          <a:xfrm>
            <a:off x="6859481" y="1859339"/>
            <a:ext cx="4681491" cy="646331"/>
          </a:xfrm>
          <a:prstGeom prst="rect">
            <a:avLst/>
          </a:prstGeom>
          <a:noFill/>
        </p:spPr>
        <p:txBody>
          <a:bodyPr wrap="square" rtlCol="0">
            <a:spAutoFit/>
          </a:bodyPr>
          <a:lstStyle/>
          <a:p>
            <a:r>
              <a:rPr lang="en-GB" u="sng" dirty="0">
                <a:solidFill>
                  <a:schemeClr val="tx2"/>
                </a:solidFill>
                <a:latin typeface="Arial" panose="020B0604020202020204" pitchFamily="34" charset="0"/>
                <a:ea typeface="Calibri" panose="020F0502020204030204" pitchFamily="34" charset="0"/>
                <a:cs typeface="Arial" panose="020B0604020202020204" pitchFamily="34" charset="0"/>
              </a:rPr>
              <a:t>CLINIC CONNECT</a:t>
            </a:r>
            <a:endParaRPr lang="en-GB" dirty="0">
              <a:solidFill>
                <a:schemeClr val="tx2"/>
              </a:solidFill>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en-GB" dirty="0">
                <a:latin typeface="Arial" panose="020B0604020202020204" pitchFamily="34" charset="0"/>
                <a:ea typeface="Calibri" panose="020F0502020204030204" pitchFamily="34" charset="0"/>
                <a:cs typeface="Arial" panose="020B0604020202020204" pitchFamily="34" charset="0"/>
              </a:rPr>
              <a:t>Bernice</a:t>
            </a:r>
            <a:endParaRPr lang="en-GB" dirty="0">
              <a:latin typeface="Arial" panose="020B0604020202020204" pitchFamily="34" charset="0"/>
              <a:cs typeface="Arial" panose="020B0604020202020204" pitchFamily="34" charset="0"/>
            </a:endParaRPr>
          </a:p>
        </p:txBody>
      </p:sp>
      <p:pic>
        <p:nvPicPr>
          <p:cNvPr id="3" name="Picture 2" descr="A screenshot of a mobile application&#10;&#10;Description automatically generated">
            <a:extLst>
              <a:ext uri="{FF2B5EF4-FFF2-40B4-BE49-F238E27FC236}">
                <a16:creationId xmlns:a16="http://schemas.microsoft.com/office/drawing/2014/main" id="{20511FA9-2A10-D5E0-543A-3DDAF547B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 name="Rectangle 1">
            <a:extLst>
              <a:ext uri="{FF2B5EF4-FFF2-40B4-BE49-F238E27FC236}">
                <a16:creationId xmlns:a16="http://schemas.microsoft.com/office/drawing/2014/main" id="{156FFBF3-70CB-8F01-63F7-CA5F65DD7A27}"/>
              </a:ext>
            </a:extLst>
          </p:cNvPr>
          <p:cNvSpPr/>
          <p:nvPr/>
        </p:nvSpPr>
        <p:spPr>
          <a:xfrm>
            <a:off x="511629" y="4049486"/>
            <a:ext cx="2688771" cy="209005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AC6ADE3-4F28-87ED-CCEE-396E4CEEEC95}"/>
              </a:ext>
            </a:extLst>
          </p:cNvPr>
          <p:cNvSpPr/>
          <p:nvPr/>
        </p:nvSpPr>
        <p:spPr>
          <a:xfrm>
            <a:off x="3886202" y="1891997"/>
            <a:ext cx="1904999" cy="64633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0823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EB8E4CF-DA5C-3A1E-1ECB-4F36C911FB72}"/>
              </a:ext>
            </a:extLst>
          </p:cNvPr>
          <p:cNvSpPr>
            <a:spLocks noGrp="1"/>
          </p:cNvSpPr>
          <p:nvPr>
            <p:ph idx="1"/>
          </p:nvPr>
        </p:nvSpPr>
        <p:spPr/>
        <p:txBody>
          <a:bodyPr/>
          <a:lstStyle/>
          <a:p>
            <a:endParaRPr lang="en-GB"/>
          </a:p>
        </p:txBody>
      </p:sp>
      <p:pic>
        <p:nvPicPr>
          <p:cNvPr id="7170" name="Picture 2" descr="No description available.">
            <a:extLst>
              <a:ext uri="{FF2B5EF4-FFF2-40B4-BE49-F238E27FC236}">
                <a16:creationId xmlns:a16="http://schemas.microsoft.com/office/drawing/2014/main" id="{0B94C400-F8A4-459E-12D8-E0AB110DD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E66C13E-5F9F-2BE5-22B9-E8162E7F9627}"/>
              </a:ext>
            </a:extLst>
          </p:cNvPr>
          <p:cNvSpPr/>
          <p:nvPr/>
        </p:nvSpPr>
        <p:spPr>
          <a:xfrm>
            <a:off x="213064" y="1988597"/>
            <a:ext cx="3364637" cy="93215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482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FBBFB0AC-13D2-2EF4-46D6-F2564B2CA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17" name="TextBox 16">
            <a:extLst>
              <a:ext uri="{FF2B5EF4-FFF2-40B4-BE49-F238E27FC236}">
                <a16:creationId xmlns:a16="http://schemas.microsoft.com/office/drawing/2014/main" id="{BBFF0D86-9333-6244-EFFB-108CA41AE501}"/>
              </a:ext>
            </a:extLst>
          </p:cNvPr>
          <p:cNvSpPr txBox="1"/>
          <p:nvPr/>
        </p:nvSpPr>
        <p:spPr>
          <a:xfrm>
            <a:off x="3909781" y="2246698"/>
            <a:ext cx="7924800" cy="2585323"/>
          </a:xfrm>
          <a:prstGeom prst="rect">
            <a:avLst/>
          </a:prstGeom>
          <a:noFill/>
        </p:spPr>
        <p:txBody>
          <a:bodyPr wrap="square" rtlCol="0">
            <a:spAutoFit/>
          </a:bodyPr>
          <a:lstStyle/>
          <a:p>
            <a:pPr algn="ctr"/>
            <a:r>
              <a:rPr lang="en-GB" sz="1800" dirty="0">
                <a:solidFill>
                  <a:schemeClr val="tx2"/>
                </a:solidFill>
                <a:effectLst/>
                <a:latin typeface="Arial" panose="020B0604020202020204" pitchFamily="34" charset="0"/>
                <a:ea typeface="Calibri" panose="020F0502020204030204" pitchFamily="34" charset="0"/>
                <a:cs typeface="Arial" panose="020B0604020202020204" pitchFamily="34" charset="0"/>
              </a:rPr>
              <a:t>CITIZEN SCIENCE INTERFACE</a:t>
            </a:r>
          </a:p>
          <a:p>
            <a:pPr lvl="1"/>
            <a:endParaRPr lang="en-GB" dirty="0">
              <a:solidFill>
                <a:schemeClr val="tx2"/>
              </a:solidFill>
              <a:effectLst/>
              <a:latin typeface="Arial" panose="020B0604020202020204" pitchFamily="34" charset="0"/>
              <a:ea typeface="Calibri" panose="020F0502020204030204" pitchFamily="34" charset="0"/>
              <a:cs typeface="Arial" panose="020B0604020202020204" pitchFamily="34" charset="0"/>
            </a:endParaRPr>
          </a:p>
          <a:p>
            <a:pPr lvl="1"/>
            <a:r>
              <a:rPr lang="en-GB" u="sng" dirty="0">
                <a:solidFill>
                  <a:schemeClr val="tx2"/>
                </a:solidFill>
                <a:effectLst/>
                <a:latin typeface="Arial" panose="020B0604020202020204" pitchFamily="34" charset="0"/>
                <a:ea typeface="Calibri" panose="020F0502020204030204" pitchFamily="34" charset="0"/>
                <a:cs typeface="Arial" panose="020B0604020202020204" pitchFamily="34" charset="0"/>
              </a:rPr>
              <a:t>Health symptoms:</a:t>
            </a:r>
          </a:p>
          <a:p>
            <a:pPr marL="742950" lvl="1" indent="-285750">
              <a:buFont typeface="Wingdings" panose="05000000000000000000" pitchFamily="2" charset="2"/>
              <a:buChar char="v"/>
            </a:pPr>
            <a:r>
              <a:rPr lang="en-GB" dirty="0">
                <a:latin typeface="Arial" panose="020B0604020202020204" pitchFamily="34" charset="0"/>
                <a:ea typeface="Calibri" panose="020F0502020204030204" pitchFamily="34" charset="0"/>
                <a:cs typeface="Arial" panose="020B0604020202020204" pitchFamily="34" charset="0"/>
              </a:rPr>
              <a:t>Tell us your symptoms Bernice!</a:t>
            </a:r>
          </a:p>
          <a:p>
            <a:pPr marL="742950" lvl="1" indent="-285750">
              <a:buFont typeface="Wingdings" panose="05000000000000000000" pitchFamily="2" charset="2"/>
              <a:buChar char="v"/>
            </a:pPr>
            <a:r>
              <a:rPr lang="en-GB" dirty="0">
                <a:effectLst/>
                <a:latin typeface="Arial" panose="020B0604020202020204" pitchFamily="34" charset="0"/>
                <a:ea typeface="Calibri" panose="020F0502020204030204" pitchFamily="34" charset="0"/>
                <a:cs typeface="Arial" panose="020B0604020202020204" pitchFamily="34" charset="0"/>
              </a:rPr>
              <a:t>Did you access a health service? If </a:t>
            </a:r>
            <a:r>
              <a:rPr lang="en-GB" dirty="0">
                <a:latin typeface="Arial" panose="020B0604020202020204" pitchFamily="34" charset="0"/>
                <a:ea typeface="Calibri" panose="020F0502020204030204" pitchFamily="34" charset="0"/>
                <a:cs typeface="Arial" panose="020B0604020202020204" pitchFamily="34" charset="0"/>
              </a:rPr>
              <a:t>no, why not?</a:t>
            </a:r>
          </a:p>
          <a:p>
            <a:pPr lvl="1"/>
            <a:endParaRPr lang="en-GB" dirty="0">
              <a:effectLst/>
              <a:latin typeface="Arial" panose="020B0604020202020204" pitchFamily="34" charset="0"/>
              <a:ea typeface="Calibri" panose="020F0502020204030204" pitchFamily="34" charset="0"/>
              <a:cs typeface="Arial" panose="020B0604020202020204" pitchFamily="34" charset="0"/>
            </a:endParaRPr>
          </a:p>
          <a:p>
            <a:pPr lvl="1"/>
            <a:r>
              <a:rPr lang="en-GB" u="sng" dirty="0">
                <a:solidFill>
                  <a:schemeClr val="tx2"/>
                </a:solidFill>
                <a:effectLst/>
                <a:latin typeface="Arial" panose="020B0604020202020204" pitchFamily="34" charset="0"/>
                <a:ea typeface="Calibri" panose="020F0502020204030204" pitchFamily="34" charset="0"/>
                <a:cs typeface="Arial" panose="020B0604020202020204" pitchFamily="34" charset="0"/>
              </a:rPr>
              <a:t>Environmental monitoring:</a:t>
            </a:r>
          </a:p>
          <a:p>
            <a:pPr marL="742950" lvl="1" indent="-285750">
              <a:buFont typeface="Wingdings" panose="05000000000000000000" pitchFamily="2" charset="2"/>
              <a:buChar char="v"/>
            </a:pPr>
            <a:r>
              <a:rPr lang="en-GB" dirty="0">
                <a:latin typeface="Arial" panose="020B0604020202020204" pitchFamily="34" charset="0"/>
                <a:ea typeface="Calibri" panose="020F0502020204030204" pitchFamily="34" charset="0"/>
                <a:cs typeface="Arial" panose="020B0604020202020204" pitchFamily="34" charset="0"/>
              </a:rPr>
              <a:t>On-ground </a:t>
            </a:r>
            <a:r>
              <a:rPr lang="en-GB" sz="1800" dirty="0">
                <a:effectLst/>
                <a:latin typeface="Arial" panose="020B0604020202020204" pitchFamily="34" charset="0"/>
                <a:ea typeface="Calibri" panose="020F0502020204030204" pitchFamily="34" charset="0"/>
              </a:rPr>
              <a:t>CH</a:t>
            </a:r>
            <a:r>
              <a:rPr lang="en-GB" sz="1800" baseline="-25000" dirty="0">
                <a:effectLst/>
                <a:latin typeface="Arial" panose="020B0604020202020204" pitchFamily="34" charset="0"/>
                <a:ea typeface="Calibri" panose="020F0502020204030204" pitchFamily="34" charset="0"/>
              </a:rPr>
              <a:t>4/</a:t>
            </a:r>
            <a:r>
              <a:rPr lang="en-GB" sz="1800" dirty="0">
                <a:effectLst/>
                <a:latin typeface="Arial" panose="020B0604020202020204" pitchFamily="34" charset="0"/>
                <a:ea typeface="Calibri" panose="020F0502020204030204" pitchFamily="34" charset="0"/>
              </a:rPr>
              <a:t>O</a:t>
            </a:r>
            <a:r>
              <a:rPr lang="en-GB" baseline="-25000" dirty="0">
                <a:latin typeface="Arial" panose="020B0604020202020204" pitchFamily="34" charset="0"/>
                <a:ea typeface="Calibri" panose="020F0502020204030204" pitchFamily="34" charset="0"/>
              </a:rPr>
              <a:t>3</a:t>
            </a:r>
          </a:p>
          <a:p>
            <a:pPr marL="742950" lvl="1" indent="-285750">
              <a:buFont typeface="Wingdings" panose="05000000000000000000" pitchFamily="2" charset="2"/>
              <a:buChar char="v"/>
            </a:pPr>
            <a:r>
              <a:rPr lang="en-GB" dirty="0">
                <a:effectLst/>
                <a:latin typeface="Calibri" panose="020F0502020204030204" pitchFamily="34" charset="0"/>
                <a:ea typeface="Calibri" panose="020F0502020204030204" pitchFamily="34" charset="0"/>
                <a:cs typeface="Arial" panose="020B0604020202020204" pitchFamily="34" charset="0"/>
              </a:rPr>
              <a:t>Report a </a:t>
            </a:r>
            <a:r>
              <a:rPr lang="en-GB" sz="1800" dirty="0">
                <a:effectLst/>
                <a:latin typeface="Arial" panose="020B0604020202020204" pitchFamily="34" charset="0"/>
                <a:ea typeface="Calibri" panose="020F0502020204030204" pitchFamily="34" charset="0"/>
              </a:rPr>
              <a:t>CH</a:t>
            </a:r>
            <a:r>
              <a:rPr lang="en-GB" sz="1800" baseline="-25000" dirty="0">
                <a:effectLst/>
                <a:latin typeface="Arial" panose="020B0604020202020204" pitchFamily="34" charset="0"/>
                <a:ea typeface="Calibri" panose="020F0502020204030204" pitchFamily="34" charset="0"/>
              </a:rPr>
              <a:t>4</a:t>
            </a:r>
            <a:r>
              <a:rPr lang="en-GB" sz="1800" dirty="0">
                <a:effectLst/>
                <a:latin typeface="Arial" panose="020B0604020202020204" pitchFamily="34" charset="0"/>
                <a:ea typeface="Calibri" panose="020F0502020204030204" pitchFamily="34" charset="0"/>
              </a:rPr>
              <a:t> </a:t>
            </a:r>
          </a:p>
        </p:txBody>
      </p:sp>
    </p:spTree>
    <p:extLst>
      <p:ext uri="{BB962C8B-B14F-4D97-AF65-F5344CB8AC3E}">
        <p14:creationId xmlns:p14="http://schemas.microsoft.com/office/powerpoint/2010/main" val="2673191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0DCBF52-9D13-AF71-4E9F-6B5781B0E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827"/>
            <a:ext cx="12192000" cy="6854653"/>
          </a:xfrm>
          <a:prstGeom prst="rect">
            <a:avLst/>
          </a:prstGeom>
        </p:spPr>
      </p:pic>
    </p:spTree>
    <p:extLst>
      <p:ext uri="{BB962C8B-B14F-4D97-AF65-F5344CB8AC3E}">
        <p14:creationId xmlns:p14="http://schemas.microsoft.com/office/powerpoint/2010/main" val="1124470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EB8E4CF-DA5C-3A1E-1ECB-4F36C911FB72}"/>
              </a:ext>
            </a:extLst>
          </p:cNvPr>
          <p:cNvSpPr>
            <a:spLocks noGrp="1"/>
          </p:cNvSpPr>
          <p:nvPr>
            <p:ph idx="1"/>
          </p:nvPr>
        </p:nvSpPr>
        <p:spPr/>
        <p:txBody>
          <a:bodyPr/>
          <a:lstStyle/>
          <a:p>
            <a:endParaRPr lang="en-GB"/>
          </a:p>
        </p:txBody>
      </p:sp>
      <p:pic>
        <p:nvPicPr>
          <p:cNvPr id="7170" name="Picture 2" descr="No description available.">
            <a:extLst>
              <a:ext uri="{FF2B5EF4-FFF2-40B4-BE49-F238E27FC236}">
                <a16:creationId xmlns:a16="http://schemas.microsoft.com/office/drawing/2014/main" id="{0B94C400-F8A4-459E-12D8-E0AB110DD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E66C13E-5F9F-2BE5-22B9-E8162E7F9627}"/>
              </a:ext>
            </a:extLst>
          </p:cNvPr>
          <p:cNvSpPr/>
          <p:nvPr/>
        </p:nvSpPr>
        <p:spPr>
          <a:xfrm>
            <a:off x="213064" y="2752081"/>
            <a:ext cx="3364637" cy="9410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2633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screenshot of a login form&#10;&#10;Description automatically generated">
            <a:extLst>
              <a:ext uri="{FF2B5EF4-FFF2-40B4-BE49-F238E27FC236}">
                <a16:creationId xmlns:a16="http://schemas.microsoft.com/office/drawing/2014/main" id="{69AFE808-0046-6254-7F3F-D8FA4FCE65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p:spPr>
      </p:pic>
      <p:sp>
        <p:nvSpPr>
          <p:cNvPr id="2" name="TextBox 1">
            <a:extLst>
              <a:ext uri="{FF2B5EF4-FFF2-40B4-BE49-F238E27FC236}">
                <a16:creationId xmlns:a16="http://schemas.microsoft.com/office/drawing/2014/main" id="{52282767-B18B-BB5F-A654-8AF719B87672}"/>
              </a:ext>
            </a:extLst>
          </p:cNvPr>
          <p:cNvSpPr txBox="1"/>
          <p:nvPr/>
        </p:nvSpPr>
        <p:spPr>
          <a:xfrm>
            <a:off x="7696940" y="292963"/>
            <a:ext cx="2068497" cy="923330"/>
          </a:xfrm>
          <a:prstGeom prst="rect">
            <a:avLst/>
          </a:prstGeom>
          <a:noFill/>
        </p:spPr>
        <p:txBody>
          <a:bodyPr wrap="square" rtlCol="0">
            <a:spAutoFit/>
          </a:bodyPr>
          <a:lstStyle/>
          <a:p>
            <a:pPr algn="ctr"/>
            <a:r>
              <a:rPr lang="en-GB" dirty="0">
                <a:solidFill>
                  <a:schemeClr val="bg1"/>
                </a:solidFill>
              </a:rPr>
              <a:t>Opt into Tweet Our Responsible Reporting! </a:t>
            </a:r>
          </a:p>
        </p:txBody>
      </p:sp>
    </p:spTree>
    <p:extLst>
      <p:ext uri="{BB962C8B-B14F-4D97-AF65-F5344CB8AC3E}">
        <p14:creationId xmlns:p14="http://schemas.microsoft.com/office/powerpoint/2010/main" val="1182463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EB8E4CF-DA5C-3A1E-1ECB-4F36C911FB72}"/>
              </a:ext>
            </a:extLst>
          </p:cNvPr>
          <p:cNvSpPr>
            <a:spLocks noGrp="1"/>
          </p:cNvSpPr>
          <p:nvPr>
            <p:ph idx="1"/>
          </p:nvPr>
        </p:nvSpPr>
        <p:spPr/>
        <p:txBody>
          <a:bodyPr/>
          <a:lstStyle/>
          <a:p>
            <a:endParaRPr lang="en-GB"/>
          </a:p>
        </p:txBody>
      </p:sp>
      <p:pic>
        <p:nvPicPr>
          <p:cNvPr id="7170" name="Picture 2" descr="No description available.">
            <a:extLst>
              <a:ext uri="{FF2B5EF4-FFF2-40B4-BE49-F238E27FC236}">
                <a16:creationId xmlns:a16="http://schemas.microsoft.com/office/drawing/2014/main" id="{0B94C400-F8A4-459E-12D8-E0AB110DD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E66C13E-5F9F-2BE5-22B9-E8162E7F9627}"/>
              </a:ext>
            </a:extLst>
          </p:cNvPr>
          <p:cNvSpPr/>
          <p:nvPr/>
        </p:nvSpPr>
        <p:spPr>
          <a:xfrm>
            <a:off x="213064" y="4252418"/>
            <a:ext cx="3364637" cy="9410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91675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AD1BA0-EFCD-A3BF-5A41-67ABF1762AF5}"/>
              </a:ext>
            </a:extLst>
          </p:cNvPr>
          <p:cNvSpPr txBox="1"/>
          <p:nvPr/>
        </p:nvSpPr>
        <p:spPr>
          <a:xfrm>
            <a:off x="723091" y="1303806"/>
            <a:ext cx="4980348" cy="923330"/>
          </a:xfrm>
          <a:prstGeom prst="rect">
            <a:avLst/>
          </a:prstGeom>
          <a:noFill/>
        </p:spPr>
        <p:txBody>
          <a:bodyPr wrap="square" rtlCol="0">
            <a:spAutoFit/>
          </a:bodyPr>
          <a:lstStyle/>
          <a:p>
            <a:r>
              <a:rPr lang="en-GB" b="1" dirty="0">
                <a:solidFill>
                  <a:schemeClr val="tx2"/>
                </a:solidFill>
                <a:latin typeface="Arial" panose="020B0604020202020204" pitchFamily="34" charset="0"/>
                <a:cs typeface="Arial" panose="020B0604020202020204" pitchFamily="34" charset="0"/>
              </a:rPr>
              <a:t>John ‘</a:t>
            </a:r>
            <a:r>
              <a:rPr lang="en-GB" b="1" i="1" dirty="0">
                <a:solidFill>
                  <a:schemeClr val="tx2"/>
                </a:solidFill>
                <a:latin typeface="Arial" panose="020B0604020202020204" pitchFamily="34" charset="0"/>
                <a:cs typeface="Arial" panose="020B0604020202020204" pitchFamily="34" charset="0"/>
              </a:rPr>
              <a:t>reality check</a:t>
            </a:r>
            <a:r>
              <a:rPr lang="en-GB" b="1" dirty="0">
                <a:solidFill>
                  <a:schemeClr val="tx2"/>
                </a:solidFill>
                <a:latin typeface="Arial" panose="020B0604020202020204" pitchFamily="34" charset="0"/>
                <a:cs typeface="Arial" panose="020B0604020202020204" pitchFamily="34" charset="0"/>
              </a:rPr>
              <a:t>’ Atanbori</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Machine learning, dashboard development</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reality-truthing over-enthusiastic colleagues</a:t>
            </a:r>
          </a:p>
        </p:txBody>
      </p:sp>
      <p:sp>
        <p:nvSpPr>
          <p:cNvPr id="5" name="TextBox 4">
            <a:extLst>
              <a:ext uri="{FF2B5EF4-FFF2-40B4-BE49-F238E27FC236}">
                <a16:creationId xmlns:a16="http://schemas.microsoft.com/office/drawing/2014/main" id="{CF6B6896-27A3-053E-BA9D-E7D42A545A05}"/>
              </a:ext>
            </a:extLst>
          </p:cNvPr>
          <p:cNvSpPr txBox="1"/>
          <p:nvPr/>
        </p:nvSpPr>
        <p:spPr>
          <a:xfrm>
            <a:off x="799291" y="2509772"/>
            <a:ext cx="4485242" cy="923330"/>
          </a:xfrm>
          <a:prstGeom prst="rect">
            <a:avLst/>
          </a:prstGeom>
          <a:noFill/>
        </p:spPr>
        <p:txBody>
          <a:bodyPr wrap="square" rtlCol="0">
            <a:spAutoFit/>
          </a:bodyPr>
          <a:lstStyle/>
          <a:p>
            <a:r>
              <a:rPr lang="en-GB" b="1" dirty="0" err="1">
                <a:solidFill>
                  <a:schemeClr val="tx2"/>
                </a:solidFill>
                <a:latin typeface="Arial" panose="020B0604020202020204" pitchFamily="34" charset="0"/>
                <a:cs typeface="Arial" panose="020B0604020202020204" pitchFamily="34" charset="0"/>
              </a:rPr>
              <a:t>Hazza</a:t>
            </a:r>
            <a:r>
              <a:rPr lang="en-GB" b="1" dirty="0">
                <a:solidFill>
                  <a:schemeClr val="tx2"/>
                </a:solidFill>
                <a:latin typeface="Arial" panose="020B0604020202020204" pitchFamily="34" charset="0"/>
                <a:cs typeface="Arial" panose="020B0604020202020204" pitchFamily="34" charset="0"/>
              </a:rPr>
              <a:t> ‘</a:t>
            </a:r>
            <a:r>
              <a:rPr lang="en-GB" b="1" i="1" dirty="0">
                <a:solidFill>
                  <a:schemeClr val="tx2"/>
                </a:solidFill>
                <a:latin typeface="Arial" panose="020B0604020202020204" pitchFamily="34" charset="0"/>
                <a:cs typeface="Arial" panose="020B0604020202020204" pitchFamily="34" charset="0"/>
              </a:rPr>
              <a:t>it’s a wrap!</a:t>
            </a:r>
            <a:r>
              <a:rPr lang="en-GB" b="1" dirty="0">
                <a:solidFill>
                  <a:schemeClr val="tx2"/>
                </a:solidFill>
                <a:latin typeface="Arial" panose="020B0604020202020204" pitchFamily="34" charset="0"/>
                <a:cs typeface="Arial" panose="020B0604020202020204" pitchFamily="34" charset="0"/>
              </a:rPr>
              <a:t>’ Moore</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Concept development, data synthesis</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Get stuff done and dusted</a:t>
            </a:r>
          </a:p>
        </p:txBody>
      </p:sp>
      <p:sp>
        <p:nvSpPr>
          <p:cNvPr id="6" name="TextBox 5">
            <a:extLst>
              <a:ext uri="{FF2B5EF4-FFF2-40B4-BE49-F238E27FC236}">
                <a16:creationId xmlns:a16="http://schemas.microsoft.com/office/drawing/2014/main" id="{B25C165B-68C7-4F2F-411D-DEB3277941AA}"/>
              </a:ext>
            </a:extLst>
          </p:cNvPr>
          <p:cNvSpPr txBox="1"/>
          <p:nvPr/>
        </p:nvSpPr>
        <p:spPr>
          <a:xfrm>
            <a:off x="6277681" y="4796012"/>
            <a:ext cx="5513817" cy="615959"/>
          </a:xfrm>
          <a:prstGeom prst="rect">
            <a:avLst/>
          </a:prstGeom>
          <a:noFill/>
        </p:spPr>
        <p:txBody>
          <a:bodyPr wrap="square" rtlCol="0">
            <a:spAutoFit/>
          </a:bodyPr>
          <a:lstStyle/>
          <a:p>
            <a:r>
              <a:rPr lang="en-GB" b="1" dirty="0">
                <a:solidFill>
                  <a:schemeClr val="tx2"/>
                </a:solidFill>
                <a:latin typeface="Arial" panose="020B0604020202020204" pitchFamily="34" charset="0"/>
                <a:cs typeface="Arial" panose="020B0604020202020204" pitchFamily="34" charset="0"/>
              </a:rPr>
              <a:t>Mark ‘</a:t>
            </a:r>
            <a:r>
              <a:rPr lang="en-GB" b="1" i="1" dirty="0">
                <a:solidFill>
                  <a:schemeClr val="tx2"/>
                </a:solidFill>
                <a:latin typeface="Arial" panose="020B0604020202020204" pitchFamily="34" charset="0"/>
                <a:cs typeface="Arial" panose="020B0604020202020204" pitchFamily="34" charset="0"/>
              </a:rPr>
              <a:t>the integrator</a:t>
            </a:r>
            <a:r>
              <a:rPr lang="en-GB" b="1" dirty="0">
                <a:solidFill>
                  <a:schemeClr val="tx2"/>
                </a:solidFill>
                <a:latin typeface="Arial" panose="020B0604020202020204" pitchFamily="34" charset="0"/>
                <a:cs typeface="Arial" panose="020B0604020202020204" pitchFamily="34" charset="0"/>
              </a:rPr>
              <a:t>’ Gussy</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All things rural &amp; coastal health, systems thinking</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Brings together all the loose threads </a:t>
            </a:r>
          </a:p>
          <a:p>
            <a:pPr marL="285750" indent="-285750">
              <a:buFont typeface="Wingdings" panose="05000000000000000000" pitchFamily="2" charset="2"/>
              <a:buChar char="v"/>
            </a:pPr>
            <a:endParaRPr lang="en-GB"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E4A452B-4AA7-D2EE-079C-16D34BD884B7}"/>
              </a:ext>
            </a:extLst>
          </p:cNvPr>
          <p:cNvSpPr txBox="1"/>
          <p:nvPr/>
        </p:nvSpPr>
        <p:spPr>
          <a:xfrm>
            <a:off x="6277681" y="3453351"/>
            <a:ext cx="4721887" cy="473814"/>
          </a:xfrm>
          <a:prstGeom prst="rect">
            <a:avLst/>
          </a:prstGeom>
          <a:noFill/>
        </p:spPr>
        <p:txBody>
          <a:bodyPr wrap="square" rtlCol="0">
            <a:spAutoFit/>
          </a:bodyPr>
          <a:lstStyle/>
          <a:p>
            <a:r>
              <a:rPr lang="en-GB" b="1" dirty="0">
                <a:solidFill>
                  <a:schemeClr val="tx2"/>
                </a:solidFill>
                <a:latin typeface="Arial" panose="020B0604020202020204" pitchFamily="34" charset="0"/>
                <a:cs typeface="Arial" panose="020B0604020202020204" pitchFamily="34" charset="0"/>
              </a:rPr>
              <a:t>Niro ‘</a:t>
            </a:r>
            <a:r>
              <a:rPr lang="en-GB" b="1" i="1" dirty="0">
                <a:solidFill>
                  <a:schemeClr val="tx2"/>
                </a:solidFill>
                <a:latin typeface="Arial" panose="020B0604020202020204" pitchFamily="34" charset="0"/>
                <a:cs typeface="Arial" panose="020B0604020202020204" pitchFamily="34" charset="0"/>
              </a:rPr>
              <a:t>the bridge</a:t>
            </a:r>
            <a:r>
              <a:rPr lang="en-GB" b="1" dirty="0">
                <a:solidFill>
                  <a:schemeClr val="tx2"/>
                </a:solidFill>
                <a:latin typeface="Arial" panose="020B0604020202020204" pitchFamily="34" charset="0"/>
                <a:cs typeface="Arial" panose="020B0604020202020204" pitchFamily="34" charset="0"/>
              </a:rPr>
              <a:t>’ Siriwardena</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All things public health, clinical insight</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Bridges the patient-clinician-scientist gap</a:t>
            </a:r>
          </a:p>
        </p:txBody>
      </p:sp>
      <p:sp>
        <p:nvSpPr>
          <p:cNvPr id="8" name="TextBox 7">
            <a:extLst>
              <a:ext uri="{FF2B5EF4-FFF2-40B4-BE49-F238E27FC236}">
                <a16:creationId xmlns:a16="http://schemas.microsoft.com/office/drawing/2014/main" id="{2B599C05-2AB2-8453-1881-FFE2BFEABAA3}"/>
              </a:ext>
            </a:extLst>
          </p:cNvPr>
          <p:cNvSpPr txBox="1"/>
          <p:nvPr/>
        </p:nvSpPr>
        <p:spPr>
          <a:xfrm>
            <a:off x="799291" y="3763597"/>
            <a:ext cx="4320010" cy="923330"/>
          </a:xfrm>
          <a:prstGeom prst="rect">
            <a:avLst/>
          </a:prstGeom>
          <a:noFill/>
        </p:spPr>
        <p:txBody>
          <a:bodyPr wrap="square" rtlCol="0">
            <a:spAutoFit/>
          </a:bodyPr>
          <a:lstStyle/>
          <a:p>
            <a:r>
              <a:rPr lang="en-GB" b="1" dirty="0">
                <a:solidFill>
                  <a:schemeClr val="tx2"/>
                </a:solidFill>
                <a:latin typeface="Arial" panose="020B0604020202020204" pitchFamily="34" charset="0"/>
                <a:cs typeface="Arial" panose="020B0604020202020204" pitchFamily="34" charset="0"/>
              </a:rPr>
              <a:t>Ed ‘</a:t>
            </a:r>
            <a:r>
              <a:rPr lang="en-GB" b="1" i="1" dirty="0">
                <a:solidFill>
                  <a:schemeClr val="tx2"/>
                </a:solidFill>
                <a:latin typeface="Arial" panose="020B0604020202020204" pitchFamily="34" charset="0"/>
                <a:cs typeface="Arial" panose="020B0604020202020204" pitchFamily="34" charset="0"/>
              </a:rPr>
              <a:t>the Earther</a:t>
            </a:r>
            <a:r>
              <a:rPr lang="en-GB" b="1" dirty="0">
                <a:solidFill>
                  <a:schemeClr val="tx2"/>
                </a:solidFill>
                <a:latin typeface="Arial" panose="020B0604020202020204" pitchFamily="34" charset="0"/>
                <a:cs typeface="Arial" panose="020B0604020202020204" pitchFamily="34" charset="0"/>
              </a:rPr>
              <a:t>’ Hanna</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Climate change expert, data analyst</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Brings us down to Earth</a:t>
            </a:r>
          </a:p>
        </p:txBody>
      </p:sp>
      <p:pic>
        <p:nvPicPr>
          <p:cNvPr id="3" name="Picture 2">
            <a:extLst>
              <a:ext uri="{FF2B5EF4-FFF2-40B4-BE49-F238E27FC236}">
                <a16:creationId xmlns:a16="http://schemas.microsoft.com/office/drawing/2014/main" id="{89C10C0D-E1D0-83EC-E778-4805E5988CA1}"/>
              </a:ext>
            </a:extLst>
          </p:cNvPr>
          <p:cNvPicPr>
            <a:picLocks noChangeAspect="1"/>
          </p:cNvPicPr>
          <p:nvPr/>
        </p:nvPicPr>
        <p:blipFill>
          <a:blip r:embed="rId2"/>
          <a:stretch>
            <a:fillRect/>
          </a:stretch>
        </p:blipFill>
        <p:spPr>
          <a:xfrm>
            <a:off x="6277681" y="877837"/>
            <a:ext cx="4320011" cy="2322501"/>
          </a:xfrm>
          <a:prstGeom prst="rect">
            <a:avLst/>
          </a:prstGeom>
        </p:spPr>
      </p:pic>
      <p:pic>
        <p:nvPicPr>
          <p:cNvPr id="15" name="Picture 14">
            <a:extLst>
              <a:ext uri="{FF2B5EF4-FFF2-40B4-BE49-F238E27FC236}">
                <a16:creationId xmlns:a16="http://schemas.microsoft.com/office/drawing/2014/main" id="{6AC3E931-2123-BE69-A27E-3BEF1C2042F5}"/>
              </a:ext>
            </a:extLst>
          </p:cNvPr>
          <p:cNvPicPr>
            <a:picLocks noChangeAspect="1"/>
          </p:cNvPicPr>
          <p:nvPr/>
        </p:nvPicPr>
        <p:blipFill>
          <a:blip r:embed="rId3"/>
          <a:stretch>
            <a:fillRect/>
          </a:stretch>
        </p:blipFill>
        <p:spPr>
          <a:xfrm>
            <a:off x="799291" y="5130331"/>
            <a:ext cx="3533775" cy="847725"/>
          </a:xfrm>
          <a:prstGeom prst="rect">
            <a:avLst/>
          </a:prstGeom>
        </p:spPr>
      </p:pic>
    </p:spTree>
    <p:extLst>
      <p:ext uri="{BB962C8B-B14F-4D97-AF65-F5344CB8AC3E}">
        <p14:creationId xmlns:p14="http://schemas.microsoft.com/office/powerpoint/2010/main" val="971402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83D7-39EB-2E1D-E8C3-179F7E419D85}"/>
              </a:ext>
            </a:extLst>
          </p:cNvPr>
          <p:cNvSpPr>
            <a:spLocks noGrp="1"/>
          </p:cNvSpPr>
          <p:nvPr>
            <p:ph type="title"/>
          </p:nvPr>
        </p:nvSpPr>
        <p:spPr/>
        <p:txBody>
          <a:bodyPr/>
          <a:lstStyle/>
          <a:p>
            <a:r>
              <a:rPr lang="en-GB" dirty="0"/>
              <a:t>OUR DATA</a:t>
            </a:r>
          </a:p>
        </p:txBody>
      </p:sp>
      <p:pic>
        <p:nvPicPr>
          <p:cNvPr id="5" name="Content Placeholder 4" descr="A screenshot of a computer&#10;&#10;Description automatically generated">
            <a:extLst>
              <a:ext uri="{FF2B5EF4-FFF2-40B4-BE49-F238E27FC236}">
                <a16:creationId xmlns:a16="http://schemas.microsoft.com/office/drawing/2014/main" id="{3AB0E7A3-8B85-C311-DE02-A02A85E020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76" y="0"/>
            <a:ext cx="12087224" cy="6795745"/>
          </a:xfrm>
        </p:spPr>
      </p:pic>
    </p:spTree>
    <p:extLst>
      <p:ext uri="{BB962C8B-B14F-4D97-AF65-F5344CB8AC3E}">
        <p14:creationId xmlns:p14="http://schemas.microsoft.com/office/powerpoint/2010/main" val="2956911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83D7-39EB-2E1D-E8C3-179F7E419D85}"/>
              </a:ext>
            </a:extLst>
          </p:cNvPr>
          <p:cNvSpPr>
            <a:spLocks noGrp="1"/>
          </p:cNvSpPr>
          <p:nvPr>
            <p:ph type="title"/>
          </p:nvPr>
        </p:nvSpPr>
        <p:spPr/>
        <p:txBody>
          <a:bodyPr/>
          <a:lstStyle/>
          <a:p>
            <a:r>
              <a:rPr lang="en-GB" dirty="0"/>
              <a:t>OUR DATA</a:t>
            </a:r>
          </a:p>
        </p:txBody>
      </p:sp>
      <p:pic>
        <p:nvPicPr>
          <p:cNvPr id="8" name="Graphic 7" descr="Germ outline">
            <a:extLst>
              <a:ext uri="{FF2B5EF4-FFF2-40B4-BE49-F238E27FC236}">
                <a16:creationId xmlns:a16="http://schemas.microsoft.com/office/drawing/2014/main" id="{786AD4CE-1CA7-4319-1AFA-6D8A501B3B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7181" y="3323578"/>
            <a:ext cx="1304925" cy="1304925"/>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5BA2C002-0BE7-C07F-D1AF-965673F3AB2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3347"/>
            <a:ext cx="12192000" cy="6854653"/>
          </a:xfrm>
        </p:spPr>
      </p:pic>
    </p:spTree>
    <p:extLst>
      <p:ext uri="{BB962C8B-B14F-4D97-AF65-F5344CB8AC3E}">
        <p14:creationId xmlns:p14="http://schemas.microsoft.com/office/powerpoint/2010/main" val="3814666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83D7-39EB-2E1D-E8C3-179F7E419D85}"/>
              </a:ext>
            </a:extLst>
          </p:cNvPr>
          <p:cNvSpPr>
            <a:spLocks noGrp="1"/>
          </p:cNvSpPr>
          <p:nvPr>
            <p:ph type="title"/>
          </p:nvPr>
        </p:nvSpPr>
        <p:spPr/>
        <p:txBody>
          <a:bodyPr/>
          <a:lstStyle/>
          <a:p>
            <a:r>
              <a:rPr lang="en-GB" dirty="0"/>
              <a:t>OUR DATA</a:t>
            </a:r>
          </a:p>
        </p:txBody>
      </p:sp>
      <p:pic>
        <p:nvPicPr>
          <p:cNvPr id="6" name="Content Placeholder 5" descr="A screenshot of a computer&#10;&#10;Description automatically generated">
            <a:extLst>
              <a:ext uri="{FF2B5EF4-FFF2-40B4-BE49-F238E27FC236}">
                <a16:creationId xmlns:a16="http://schemas.microsoft.com/office/drawing/2014/main" id="{3C7AFC87-B7E1-799E-4CD2-DB2D149DEC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p:spPr>
      </p:pic>
    </p:spTree>
    <p:extLst>
      <p:ext uri="{BB962C8B-B14F-4D97-AF65-F5344CB8AC3E}">
        <p14:creationId xmlns:p14="http://schemas.microsoft.com/office/powerpoint/2010/main" val="45715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983D7-39EB-2E1D-E8C3-179F7E419D85}"/>
              </a:ext>
            </a:extLst>
          </p:cNvPr>
          <p:cNvSpPr>
            <a:spLocks noGrp="1"/>
          </p:cNvSpPr>
          <p:nvPr>
            <p:ph type="title"/>
          </p:nvPr>
        </p:nvSpPr>
        <p:spPr>
          <a:xfrm>
            <a:off x="6218223" y="300183"/>
            <a:ext cx="5624945" cy="1807305"/>
          </a:xfrm>
        </p:spPr>
        <p:txBody>
          <a:bodyPr>
            <a:normAutofit/>
          </a:bodyPr>
          <a:lstStyle/>
          <a:p>
            <a:pPr algn="ctr"/>
            <a:r>
              <a:rPr lang="en-GB" sz="2400" dirty="0">
                <a:latin typeface="Arial" panose="020B0604020202020204" pitchFamily="34" charset="0"/>
                <a:cs typeface="Arial" panose="020B0604020202020204" pitchFamily="34" charset="0"/>
              </a:rPr>
              <a:t>How does ME-NET present complex data (and their relationships) in a way that can be understood by stakeholders without ‘dumbing down’?</a:t>
            </a:r>
          </a:p>
        </p:txBody>
      </p:sp>
      <p:pic>
        <p:nvPicPr>
          <p:cNvPr id="4" name="Content Placeholder 4" descr="A map of the united states&#10;&#10;Description automatically generated">
            <a:extLst>
              <a:ext uri="{FF2B5EF4-FFF2-40B4-BE49-F238E27FC236}">
                <a16:creationId xmlns:a16="http://schemas.microsoft.com/office/drawing/2014/main" id="{B338E973-2711-D462-FF15-39B2DD89A265}"/>
              </a:ext>
            </a:extLst>
          </p:cNvPr>
          <p:cNvPicPr>
            <a:picLocks noChangeAspect="1"/>
          </p:cNvPicPr>
          <p:nvPr/>
        </p:nvPicPr>
        <p:blipFill rotWithShape="1">
          <a:blip r:embed="rId2">
            <a:extLst>
              <a:ext uri="{28A0092B-C50C-407E-A947-70E740481C1C}">
                <a14:useLocalDpi xmlns:a14="http://schemas.microsoft.com/office/drawing/2010/main" val="0"/>
              </a:ext>
            </a:extLst>
          </a:blip>
          <a:srcRect l="26158" r="2367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0560FF4-7543-FFC4-3678-7188F1E9878A}"/>
              </a:ext>
            </a:extLst>
          </p:cNvPr>
          <p:cNvSpPr>
            <a:spLocks noGrp="1"/>
          </p:cNvSpPr>
          <p:nvPr>
            <p:ph idx="1"/>
          </p:nvPr>
        </p:nvSpPr>
        <p:spPr>
          <a:xfrm>
            <a:off x="6094476" y="2141171"/>
            <a:ext cx="5747169" cy="4224521"/>
          </a:xfrm>
        </p:spPr>
        <p:txBody>
          <a:bodyPr>
            <a:normAutofit/>
          </a:bodyPr>
          <a:lstStyle/>
          <a:p>
            <a:pPr>
              <a:buFont typeface="Wingdings" panose="05000000000000000000" pitchFamily="2" charset="2"/>
              <a:buChar char="v"/>
            </a:pPr>
            <a:r>
              <a:rPr lang="en-GB" sz="1800" b="1" dirty="0">
                <a:latin typeface="Arial" panose="020B0604020202020204" pitchFamily="34" charset="0"/>
                <a:cs typeface="Arial" panose="020B0604020202020204" pitchFamily="34" charset="0"/>
              </a:rPr>
              <a:t>Showing associations </a:t>
            </a:r>
            <a:r>
              <a:rPr lang="en-GB" sz="1800" dirty="0">
                <a:latin typeface="Arial" panose="020B0604020202020204" pitchFamily="34" charset="0"/>
                <a:cs typeface="Arial" panose="020B0604020202020204" pitchFamily="34" charset="0"/>
              </a:rPr>
              <a:t>between factors in the model in a simplified yet accurate way e.g., schematics for the ‘Our data’ function; </a:t>
            </a:r>
          </a:p>
          <a:p>
            <a:pPr>
              <a:buFont typeface="Wingdings" panose="05000000000000000000" pitchFamily="2" charset="2"/>
              <a:buChar char="v"/>
            </a:pPr>
            <a:r>
              <a:rPr lang="en-GB" sz="1800" b="1" dirty="0">
                <a:latin typeface="Arial" panose="020B0604020202020204" pitchFamily="34" charset="0"/>
                <a:cs typeface="Arial" panose="020B0604020202020204" pitchFamily="34" charset="0"/>
              </a:rPr>
              <a:t>Colour and schemes </a:t>
            </a:r>
            <a:r>
              <a:rPr lang="en-GB" sz="1800" dirty="0">
                <a:latin typeface="Arial" panose="020B0604020202020204" pitchFamily="34" charset="0"/>
                <a:cs typeface="Arial" panose="020B0604020202020204" pitchFamily="34" charset="0"/>
              </a:rPr>
              <a:t>that reflect global standards for ‘better’ and ‘worse’ e.g., a red to yellow scale where darker shades reflect worse environmental and health outcomes via ‘Explore and learn’ = promoting </a:t>
            </a:r>
            <a:r>
              <a:rPr lang="en-GB" sz="1800" i="1" dirty="0">
                <a:latin typeface="Arial" panose="020B0604020202020204" pitchFamily="34" charset="0"/>
                <a:cs typeface="Arial" panose="020B0604020202020204" pitchFamily="34" charset="0"/>
              </a:rPr>
              <a:t>inclusivity</a:t>
            </a:r>
          </a:p>
          <a:p>
            <a:pPr>
              <a:buFont typeface="Wingdings" panose="05000000000000000000" pitchFamily="2" charset="2"/>
              <a:buChar char="v"/>
            </a:pPr>
            <a:r>
              <a:rPr lang="en-GB" sz="1800" b="1" dirty="0">
                <a:latin typeface="Arial" panose="020B0604020202020204" pitchFamily="34" charset="0"/>
                <a:cs typeface="Arial" panose="020B0604020202020204" pitchFamily="34" charset="0"/>
              </a:rPr>
              <a:t>Universally </a:t>
            </a:r>
            <a:r>
              <a:rPr lang="en-GB" sz="1800" dirty="0">
                <a:latin typeface="Arial" panose="020B0604020202020204" pitchFamily="34" charset="0"/>
                <a:cs typeface="Arial" panose="020B0604020202020204" pitchFamily="34" charset="0"/>
              </a:rPr>
              <a:t>recognisable symbols like exclamation marks to represent ‘alerts’.</a:t>
            </a:r>
          </a:p>
          <a:p>
            <a:pPr marL="0" indent="0">
              <a:buNone/>
            </a:pP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5806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83D7-39EB-2E1D-E8C3-179F7E419D85}"/>
              </a:ext>
            </a:extLst>
          </p:cNvPr>
          <p:cNvSpPr>
            <a:spLocks noGrp="1"/>
          </p:cNvSpPr>
          <p:nvPr>
            <p:ph type="title"/>
          </p:nvPr>
        </p:nvSpPr>
        <p:spPr>
          <a:xfrm>
            <a:off x="6218223" y="300183"/>
            <a:ext cx="5624945" cy="1807305"/>
          </a:xfrm>
        </p:spPr>
        <p:txBody>
          <a:bodyPr>
            <a:normAutofit/>
          </a:bodyPr>
          <a:lstStyle/>
          <a:p>
            <a:pPr algn="ctr"/>
            <a:r>
              <a:rPr lang="en-GB" sz="2400" dirty="0">
                <a:latin typeface="Arial" panose="020B0604020202020204" pitchFamily="34" charset="0"/>
                <a:cs typeface="Arial" panose="020B0604020202020204" pitchFamily="34" charset="0"/>
              </a:rPr>
              <a:t>How does ME-NET present complex data (and their relationships) in a way that can be understood by stakeholders without ‘dumbing down’?</a:t>
            </a:r>
          </a:p>
        </p:txBody>
      </p:sp>
      <p:pic>
        <p:nvPicPr>
          <p:cNvPr id="4" name="Content Placeholder 4" descr="A map of the united states&#10;&#10;Description automatically generated">
            <a:extLst>
              <a:ext uri="{FF2B5EF4-FFF2-40B4-BE49-F238E27FC236}">
                <a16:creationId xmlns:a16="http://schemas.microsoft.com/office/drawing/2014/main" id="{B338E973-2711-D462-FF15-39B2DD89A265}"/>
              </a:ext>
            </a:extLst>
          </p:cNvPr>
          <p:cNvPicPr>
            <a:picLocks noChangeAspect="1"/>
          </p:cNvPicPr>
          <p:nvPr/>
        </p:nvPicPr>
        <p:blipFill rotWithShape="1">
          <a:blip r:embed="rId2">
            <a:extLst>
              <a:ext uri="{28A0092B-C50C-407E-A947-70E740481C1C}">
                <a14:useLocalDpi xmlns:a14="http://schemas.microsoft.com/office/drawing/2010/main" val="0"/>
              </a:ext>
            </a:extLst>
          </a:blip>
          <a:srcRect l="26158" r="2367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0560FF4-7543-FFC4-3678-7188F1E9878A}"/>
              </a:ext>
            </a:extLst>
          </p:cNvPr>
          <p:cNvSpPr>
            <a:spLocks noGrp="1"/>
          </p:cNvSpPr>
          <p:nvPr>
            <p:ph idx="1"/>
          </p:nvPr>
        </p:nvSpPr>
        <p:spPr>
          <a:xfrm>
            <a:off x="6303008" y="2274633"/>
            <a:ext cx="5455373" cy="4224521"/>
          </a:xfrm>
        </p:spPr>
        <p:txBody>
          <a:bodyPr>
            <a:normAutofit/>
          </a:bodyPr>
          <a:lstStyle/>
          <a:p>
            <a:pPr>
              <a:buFont typeface="Wingdings" panose="05000000000000000000" pitchFamily="2" charset="2"/>
              <a:buChar char="v"/>
            </a:pPr>
            <a:r>
              <a:rPr lang="en-GB" sz="1800" b="1" dirty="0">
                <a:latin typeface="Arial" panose="020B0604020202020204" pitchFamily="34" charset="0"/>
                <a:cs typeface="Arial" panose="020B0604020202020204" pitchFamily="34" charset="0"/>
              </a:rPr>
              <a:t>The ‘Explore and learn’ function </a:t>
            </a:r>
            <a:r>
              <a:rPr lang="en-GB" sz="1800" dirty="0">
                <a:latin typeface="Arial" panose="020B0604020202020204" pitchFamily="34" charset="0"/>
                <a:cs typeface="Arial" panose="020B0604020202020204" pitchFamily="34" charset="0"/>
              </a:rPr>
              <a:t>that includes easy to use drop-down selection features allowing users to overlay methane concentration with alerts and health outcomes; </a:t>
            </a:r>
          </a:p>
          <a:p>
            <a:pPr>
              <a:buFont typeface="Wingdings" panose="05000000000000000000" pitchFamily="2" charset="2"/>
              <a:buChar char="v"/>
            </a:pPr>
            <a:r>
              <a:rPr lang="en-GB" sz="1800" b="1" dirty="0">
                <a:latin typeface="Arial" panose="020B0604020202020204" pitchFamily="34" charset="0"/>
                <a:cs typeface="Arial" panose="020B0604020202020204" pitchFamily="34" charset="0"/>
              </a:rPr>
              <a:t>Visual representation</a:t>
            </a:r>
            <a:r>
              <a:rPr lang="en-GB" sz="1800" dirty="0">
                <a:latin typeface="Arial" panose="020B0604020202020204" pitchFamily="34" charset="0"/>
                <a:cs typeface="Arial" panose="020B0604020202020204" pitchFamily="34" charset="0"/>
              </a:rPr>
              <a:t> that is intuitive, relatable, and meaningful without requiring expert knowledge about climate science, chemical compounds, or medical conditions e.g., spatially convergent variables</a:t>
            </a:r>
          </a:p>
          <a:p>
            <a:pPr>
              <a:buFont typeface="Wingdings" panose="05000000000000000000" pitchFamily="2" charset="2"/>
              <a:buChar char="v"/>
            </a:pPr>
            <a:endParaRPr lang="en-GB" sz="18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7230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983D7-39EB-2E1D-E8C3-179F7E419D85}"/>
              </a:ext>
            </a:extLst>
          </p:cNvPr>
          <p:cNvSpPr>
            <a:spLocks noGrp="1"/>
          </p:cNvSpPr>
          <p:nvPr>
            <p:ph type="title"/>
          </p:nvPr>
        </p:nvSpPr>
        <p:spPr>
          <a:xfrm>
            <a:off x="640080" y="728502"/>
            <a:ext cx="5779771" cy="1332158"/>
          </a:xfrm>
        </p:spPr>
        <p:txBody>
          <a:bodyPr anchor="b">
            <a:normAutofit/>
          </a:bodyPr>
          <a:lstStyle/>
          <a:p>
            <a:pPr algn="ctr"/>
            <a:r>
              <a:rPr lang="en-GB" sz="2600" dirty="0">
                <a:latin typeface="Arial" panose="020B0604020202020204" pitchFamily="34" charset="0"/>
                <a:cs typeface="Arial" panose="020B0604020202020204" pitchFamily="34" charset="0"/>
              </a:rPr>
              <a:t>Ensuring ME-NET is accessible, useable, and sustainable </a:t>
            </a:r>
            <a:br>
              <a:rPr lang="en-GB" sz="2600" dirty="0">
                <a:latin typeface="Arial" panose="020B0604020202020204" pitchFamily="34" charset="0"/>
                <a:cs typeface="Arial" panose="020B0604020202020204" pitchFamily="34" charset="0"/>
              </a:rPr>
            </a:br>
            <a:r>
              <a:rPr lang="en-GB" sz="2600" dirty="0">
                <a:latin typeface="Arial" panose="020B0604020202020204" pitchFamily="34" charset="0"/>
                <a:cs typeface="Arial" panose="020B0604020202020204" pitchFamily="34" charset="0"/>
              </a:rPr>
              <a:t>with safely shared and creditable data </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560FF4-7543-FFC4-3678-7188F1E9878A}"/>
              </a:ext>
            </a:extLst>
          </p:cNvPr>
          <p:cNvSpPr>
            <a:spLocks noGrp="1"/>
          </p:cNvSpPr>
          <p:nvPr>
            <p:ph idx="1"/>
          </p:nvPr>
        </p:nvSpPr>
        <p:spPr>
          <a:xfrm>
            <a:off x="640080" y="2872899"/>
            <a:ext cx="8122920" cy="3320668"/>
          </a:xfrm>
        </p:spPr>
        <p:txBody>
          <a:bodyPr>
            <a:normAutofit/>
          </a:bodyPr>
          <a:lstStyle/>
          <a:p>
            <a:pPr marL="0" indent="0">
              <a:buNone/>
            </a:pPr>
            <a:r>
              <a:rPr lang="en-GB" sz="2200" u="sng" dirty="0">
                <a:solidFill>
                  <a:schemeClr val="tx2"/>
                </a:solidFill>
                <a:latin typeface="Arial" panose="020B0604020202020204" pitchFamily="34" charset="0"/>
                <a:cs typeface="Arial" panose="020B0604020202020204" pitchFamily="34" charset="0"/>
              </a:rPr>
              <a:t>Accessible, useable &amp; sustainable:</a:t>
            </a:r>
          </a:p>
          <a:p>
            <a:pPr>
              <a:buFont typeface="Wingdings" panose="05000000000000000000" pitchFamily="2" charset="2"/>
              <a:buChar char="v"/>
            </a:pPr>
            <a:r>
              <a:rPr lang="en-GB" sz="2200" dirty="0">
                <a:latin typeface="Arial" panose="020B0604020202020204" pitchFamily="34" charset="0"/>
                <a:cs typeface="Arial" panose="020B0604020202020204" pitchFamily="34" charset="0"/>
              </a:rPr>
              <a:t>Mobile and dashboard design for </a:t>
            </a:r>
            <a:r>
              <a:rPr lang="en-GB" sz="2200" b="1" i="1" dirty="0">
                <a:latin typeface="Arial" panose="020B0604020202020204" pitchFamily="34" charset="0"/>
                <a:cs typeface="Arial" panose="020B0604020202020204" pitchFamily="34" charset="0"/>
              </a:rPr>
              <a:t>usability</a:t>
            </a:r>
            <a:r>
              <a:rPr lang="en-GB" sz="2200" b="1" dirty="0">
                <a:latin typeface="Arial" panose="020B0604020202020204" pitchFamily="34" charset="0"/>
                <a:cs typeface="Arial" panose="020B0604020202020204" pitchFamily="34" charset="0"/>
              </a:rPr>
              <a:t> </a:t>
            </a:r>
            <a:r>
              <a:rPr lang="en-GB" sz="2200" dirty="0">
                <a:latin typeface="Arial" panose="020B0604020202020204" pitchFamily="34" charset="0"/>
                <a:cs typeface="Arial" panose="020B0604020202020204" pitchFamily="34" charset="0"/>
              </a:rPr>
              <a:t>following Nielsen’s principles of usability heuristics </a:t>
            </a:r>
            <a:endParaRPr lang="en-GB" sz="2200" b="1" i="1" dirty="0">
              <a:latin typeface="Arial" panose="020B0604020202020204" pitchFamily="34" charset="0"/>
              <a:cs typeface="Arial" panose="020B0604020202020204" pitchFamily="34" charset="0"/>
            </a:endParaRPr>
          </a:p>
          <a:p>
            <a:pPr>
              <a:buFont typeface="Wingdings" panose="05000000000000000000" pitchFamily="2" charset="2"/>
              <a:buChar char="v"/>
            </a:pPr>
            <a:r>
              <a:rPr lang="en-GB" sz="2200" b="1" i="1" dirty="0">
                <a:latin typeface="Arial" panose="020B0604020202020204" pitchFamily="34" charset="0"/>
                <a:cs typeface="Arial" panose="020B0604020202020204" pitchFamily="34" charset="0"/>
              </a:rPr>
              <a:t>Useability &amp; accessibility </a:t>
            </a:r>
            <a:r>
              <a:rPr lang="en-GB" sz="2200" dirty="0">
                <a:latin typeface="Arial" panose="020B0604020202020204" pitchFamily="34" charset="0"/>
                <a:cs typeface="Arial" panose="020B0604020202020204" pitchFamily="34" charset="0"/>
              </a:rPr>
              <a:t>through iterative co-design with public and patient involvement and engagement groups, lived experience experts, corporate stakeholders and our ethical app development team e.g., designing the interface in-country </a:t>
            </a:r>
          </a:p>
          <a:p>
            <a:pPr>
              <a:buFont typeface="Wingdings" panose="05000000000000000000" pitchFamily="2" charset="2"/>
              <a:buChar char="v"/>
            </a:pPr>
            <a:r>
              <a:rPr lang="en-GB" sz="2200" b="1" i="1" dirty="0">
                <a:latin typeface="Arial" panose="020B0604020202020204" pitchFamily="34" charset="0"/>
                <a:cs typeface="Arial" panose="020B0604020202020204" pitchFamily="34" charset="0"/>
              </a:rPr>
              <a:t>Sustainability</a:t>
            </a:r>
            <a:r>
              <a:rPr lang="en-GB" sz="2200" i="1" dirty="0">
                <a:latin typeface="Arial" panose="020B0604020202020204" pitchFamily="34" charset="0"/>
                <a:cs typeface="Arial" panose="020B0604020202020204" pitchFamily="34" charset="0"/>
              </a:rPr>
              <a:t> </a:t>
            </a:r>
            <a:r>
              <a:rPr lang="en-GB" sz="2200" dirty="0">
                <a:latin typeface="Arial" panose="020B0604020202020204" pitchFamily="34" charset="0"/>
                <a:cs typeface="Arial" panose="020B0604020202020204" pitchFamily="34" charset="0"/>
              </a:rPr>
              <a:t>by harnessing open-source data and citizen science to improve model accuracy</a:t>
            </a:r>
            <a:endParaRPr lang="en-GB" sz="2200" i="1" dirty="0">
              <a:latin typeface="Arial" panose="020B0604020202020204" pitchFamily="34" charset="0"/>
              <a:cs typeface="Arial" panose="020B0604020202020204" pitchFamily="34" charset="0"/>
            </a:endParaRPr>
          </a:p>
        </p:txBody>
      </p:sp>
      <p:pic>
        <p:nvPicPr>
          <p:cNvPr id="4" name="Content Placeholder 6" descr="A screenshot of a computer screen&#10;&#10;Description automatically generated">
            <a:extLst>
              <a:ext uri="{FF2B5EF4-FFF2-40B4-BE49-F238E27FC236}">
                <a16:creationId xmlns:a16="http://schemas.microsoft.com/office/drawing/2014/main" id="{A540F716-6356-16CE-0262-F0F56A99CB50}"/>
              </a:ext>
            </a:extLst>
          </p:cNvPr>
          <p:cNvPicPr>
            <a:picLocks noChangeAspect="1"/>
          </p:cNvPicPr>
          <p:nvPr/>
        </p:nvPicPr>
        <p:blipFill rotWithShape="1">
          <a:blip r:embed="rId2">
            <a:extLst>
              <a:ext uri="{28A0092B-C50C-407E-A947-70E740481C1C}">
                <a14:useLocalDpi xmlns:a14="http://schemas.microsoft.com/office/drawing/2010/main" val="0"/>
              </a:ext>
            </a:extLst>
          </a:blip>
          <a:srcRect l="9872" r="33708"/>
          <a:stretch/>
        </p:blipFill>
        <p:spPr>
          <a:xfrm>
            <a:off x="9347252"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3334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983D7-39EB-2E1D-E8C3-179F7E419D85}"/>
              </a:ext>
            </a:extLst>
          </p:cNvPr>
          <p:cNvSpPr>
            <a:spLocks noGrp="1"/>
          </p:cNvSpPr>
          <p:nvPr>
            <p:ph type="title"/>
          </p:nvPr>
        </p:nvSpPr>
        <p:spPr>
          <a:xfrm>
            <a:off x="640080" y="728502"/>
            <a:ext cx="5779771" cy="1332158"/>
          </a:xfrm>
        </p:spPr>
        <p:txBody>
          <a:bodyPr anchor="b">
            <a:normAutofit/>
          </a:bodyPr>
          <a:lstStyle/>
          <a:p>
            <a:pPr algn="ctr"/>
            <a:r>
              <a:rPr lang="en-GB" sz="2600" dirty="0">
                <a:latin typeface="Arial" panose="020B0604020202020204" pitchFamily="34" charset="0"/>
                <a:cs typeface="Arial" panose="020B0604020202020204" pitchFamily="34" charset="0"/>
              </a:rPr>
              <a:t>Ensuring ME-NET is accessible, useable, and sustainable </a:t>
            </a:r>
            <a:br>
              <a:rPr lang="en-GB" sz="2600" dirty="0">
                <a:latin typeface="Arial" panose="020B0604020202020204" pitchFamily="34" charset="0"/>
                <a:cs typeface="Arial" panose="020B0604020202020204" pitchFamily="34" charset="0"/>
              </a:rPr>
            </a:br>
            <a:r>
              <a:rPr lang="en-GB" sz="2600" dirty="0">
                <a:latin typeface="Arial" panose="020B0604020202020204" pitchFamily="34" charset="0"/>
                <a:cs typeface="Arial" panose="020B0604020202020204" pitchFamily="34" charset="0"/>
              </a:rPr>
              <a:t>with safely shared and creditable data </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560FF4-7543-FFC4-3678-7188F1E9878A}"/>
              </a:ext>
            </a:extLst>
          </p:cNvPr>
          <p:cNvSpPr>
            <a:spLocks noGrp="1"/>
          </p:cNvSpPr>
          <p:nvPr>
            <p:ph idx="1"/>
          </p:nvPr>
        </p:nvSpPr>
        <p:spPr>
          <a:xfrm>
            <a:off x="640080" y="2872899"/>
            <a:ext cx="7857375" cy="3658530"/>
          </a:xfrm>
        </p:spPr>
        <p:txBody>
          <a:bodyPr>
            <a:normAutofit fontScale="92500" lnSpcReduction="20000"/>
          </a:bodyPr>
          <a:lstStyle/>
          <a:p>
            <a:pPr marL="0" indent="0">
              <a:buNone/>
            </a:pPr>
            <a:r>
              <a:rPr lang="en-GB" sz="2200" u="sng" dirty="0">
                <a:solidFill>
                  <a:schemeClr val="tx2"/>
                </a:solidFill>
                <a:latin typeface="Arial" panose="020B0604020202020204" pitchFamily="34" charset="0"/>
                <a:cs typeface="Arial" panose="020B0604020202020204" pitchFamily="34" charset="0"/>
              </a:rPr>
              <a:t>Safely shared and creditable:</a:t>
            </a:r>
          </a:p>
          <a:p>
            <a:pPr>
              <a:buFont typeface="Wingdings" panose="05000000000000000000" pitchFamily="2" charset="2"/>
              <a:buChar char="v"/>
            </a:pPr>
            <a:r>
              <a:rPr lang="en-GB" sz="2200" b="1" i="1" dirty="0">
                <a:latin typeface="Arial" panose="020B0604020202020204" pitchFamily="34" charset="0"/>
                <a:cs typeface="Arial" panose="020B0604020202020204" pitchFamily="34" charset="0"/>
              </a:rPr>
              <a:t>Safely shared </a:t>
            </a:r>
            <a:r>
              <a:rPr lang="en-GB" sz="2200" dirty="0">
                <a:latin typeface="Arial" panose="020B0604020202020204" pitchFamily="34" charset="0"/>
                <a:cs typeface="Arial" panose="020B0604020202020204" pitchFamily="34" charset="0"/>
              </a:rPr>
              <a:t>citizen/patient data will be encrypted and anonymised e.g., geocoding at scale that de-identifies actual location</a:t>
            </a:r>
          </a:p>
          <a:p>
            <a:pPr>
              <a:buFont typeface="Wingdings" panose="05000000000000000000" pitchFamily="2" charset="2"/>
              <a:buChar char="v"/>
            </a:pPr>
            <a:r>
              <a:rPr lang="en-GB" sz="2200" dirty="0">
                <a:latin typeface="Arial" panose="020B0604020202020204" pitchFamily="34" charset="0"/>
                <a:cs typeface="Arial" panose="020B0604020202020204" pitchFamily="34" charset="0"/>
              </a:rPr>
              <a:t>Anonymity function for corporate users to protect employees</a:t>
            </a:r>
          </a:p>
          <a:p>
            <a:pPr>
              <a:buFont typeface="Wingdings" panose="05000000000000000000" pitchFamily="2" charset="2"/>
              <a:buChar char="v"/>
            </a:pPr>
            <a:r>
              <a:rPr lang="en-GB" sz="2200" dirty="0">
                <a:latin typeface="Arial" panose="020B0604020202020204" pitchFamily="34" charset="0"/>
                <a:cs typeface="Arial" panose="020B0604020202020204" pitchFamily="34" charset="0"/>
              </a:rPr>
              <a:t>Utilises public access environmental and health data from </a:t>
            </a:r>
            <a:r>
              <a:rPr lang="en-GB" sz="2200" b="1" i="1" dirty="0">
                <a:latin typeface="Arial" panose="020B0604020202020204" pitchFamily="34" charset="0"/>
                <a:cs typeface="Arial" panose="020B0604020202020204" pitchFamily="34" charset="0"/>
              </a:rPr>
              <a:t>credible</a:t>
            </a:r>
            <a:r>
              <a:rPr lang="en-GB" sz="2200" i="1" dirty="0">
                <a:latin typeface="Arial" panose="020B0604020202020204" pitchFamily="34" charset="0"/>
                <a:cs typeface="Arial" panose="020B0604020202020204" pitchFamily="34" charset="0"/>
              </a:rPr>
              <a:t> </a:t>
            </a:r>
            <a:r>
              <a:rPr lang="en-GB" sz="2200" dirty="0">
                <a:latin typeface="Arial" panose="020B0604020202020204" pitchFamily="34" charset="0"/>
                <a:cs typeface="Arial" panose="020B0604020202020204" pitchFamily="34" charset="0"/>
              </a:rPr>
              <a:t>sources (e.g., CDC), links users to data sources</a:t>
            </a:r>
          </a:p>
          <a:p>
            <a:pPr>
              <a:buFont typeface="Wingdings" panose="05000000000000000000" pitchFamily="2" charset="2"/>
              <a:buChar char="v"/>
            </a:pPr>
            <a:r>
              <a:rPr lang="en-GB" sz="2200" dirty="0">
                <a:latin typeface="Arial" panose="020B0604020202020204" pitchFamily="34" charset="0"/>
                <a:cs typeface="Arial" panose="020B0604020202020204" pitchFamily="34" charset="0"/>
              </a:rPr>
              <a:t>Geocoding &amp; photograph required for uploading anonymous real-time on-ground readings – traffic light system to let users know if the date has been validated e.g., ‘red’ if uploaded with no evidence, ‘orange’ for evidence upload, ‘green’ for uploaded evidence substantiated through citizen science</a:t>
            </a:r>
          </a:p>
          <a:p>
            <a:pPr>
              <a:buFont typeface="Wingdings" panose="05000000000000000000" pitchFamily="2" charset="2"/>
              <a:buChar char="v"/>
            </a:pPr>
            <a:r>
              <a:rPr lang="en-GB" sz="2200" dirty="0">
                <a:latin typeface="Arial" panose="020B0604020202020204" pitchFamily="34" charset="0"/>
                <a:cs typeface="Arial" panose="020B0604020202020204" pitchFamily="34" charset="0"/>
              </a:rPr>
              <a:t>Diversity of data to promote </a:t>
            </a:r>
            <a:r>
              <a:rPr lang="en-GB" sz="2200" b="1" i="1" dirty="0">
                <a:latin typeface="Arial" panose="020B0604020202020204" pitchFamily="34" charset="0"/>
                <a:cs typeface="Arial" panose="020B0604020202020204" pitchFamily="34" charset="0"/>
              </a:rPr>
              <a:t>credibility &amp; inclusivity</a:t>
            </a:r>
            <a:endParaRPr lang="en-GB" sz="2200" b="1" dirty="0">
              <a:latin typeface="Arial" panose="020B0604020202020204" pitchFamily="34" charset="0"/>
              <a:cs typeface="Arial" panose="020B0604020202020204" pitchFamily="34" charset="0"/>
            </a:endParaRPr>
          </a:p>
        </p:txBody>
      </p:sp>
      <p:pic>
        <p:nvPicPr>
          <p:cNvPr id="4" name="Content Placeholder 6" descr="A screenshot of a computer screen&#10;&#10;Description automatically generated">
            <a:extLst>
              <a:ext uri="{FF2B5EF4-FFF2-40B4-BE49-F238E27FC236}">
                <a16:creationId xmlns:a16="http://schemas.microsoft.com/office/drawing/2014/main" id="{A540F716-6356-16CE-0262-F0F56A99CB50}"/>
              </a:ext>
            </a:extLst>
          </p:cNvPr>
          <p:cNvPicPr>
            <a:picLocks noChangeAspect="1"/>
          </p:cNvPicPr>
          <p:nvPr/>
        </p:nvPicPr>
        <p:blipFill rotWithShape="1">
          <a:blip r:embed="rId2">
            <a:extLst>
              <a:ext uri="{28A0092B-C50C-407E-A947-70E740481C1C}">
                <a14:useLocalDpi xmlns:a14="http://schemas.microsoft.com/office/drawing/2010/main" val="0"/>
              </a:ext>
            </a:extLst>
          </a:blip>
          <a:srcRect l="9872" r="33708"/>
          <a:stretch/>
        </p:blipFill>
        <p:spPr>
          <a:xfrm>
            <a:off x="9347252"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230182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983D7-39EB-2E1D-E8C3-179F7E419D85}"/>
              </a:ext>
            </a:extLst>
          </p:cNvPr>
          <p:cNvSpPr>
            <a:spLocks noGrp="1"/>
          </p:cNvSpPr>
          <p:nvPr>
            <p:ph type="title"/>
          </p:nvPr>
        </p:nvSpPr>
        <p:spPr>
          <a:xfrm>
            <a:off x="2572186" y="454821"/>
            <a:ext cx="7044578" cy="1495425"/>
          </a:xfrm>
        </p:spPr>
        <p:txBody>
          <a:bodyPr>
            <a:normAutofit/>
          </a:bodyPr>
          <a:lstStyle/>
          <a:p>
            <a:pPr algn="ctr"/>
            <a:r>
              <a:rPr lang="en-GB" sz="3200" dirty="0">
                <a:latin typeface="Arial" panose="020B0604020202020204" pitchFamily="34" charset="0"/>
                <a:cs typeface="Arial" panose="020B0604020202020204" pitchFamily="34" charset="0"/>
              </a:rPr>
              <a:t>Integrating datasets with different time and geographical scales</a:t>
            </a:r>
          </a:p>
        </p:txBody>
      </p:sp>
      <p:sp>
        <p:nvSpPr>
          <p:cNvPr id="3" name="Content Placeholder 2">
            <a:extLst>
              <a:ext uri="{FF2B5EF4-FFF2-40B4-BE49-F238E27FC236}">
                <a16:creationId xmlns:a16="http://schemas.microsoft.com/office/drawing/2014/main" id="{D0560FF4-7543-FFC4-3678-7188F1E9878A}"/>
              </a:ext>
            </a:extLst>
          </p:cNvPr>
          <p:cNvSpPr>
            <a:spLocks noGrp="1"/>
          </p:cNvSpPr>
          <p:nvPr>
            <p:ph idx="1"/>
          </p:nvPr>
        </p:nvSpPr>
        <p:spPr>
          <a:xfrm>
            <a:off x="368477" y="2230899"/>
            <a:ext cx="6002110" cy="3729034"/>
          </a:xfrm>
        </p:spPr>
        <p:txBody>
          <a:bodyPr>
            <a:normAutofit lnSpcReduction="10000"/>
          </a:bodyPr>
          <a:lstStyle/>
          <a:p>
            <a:pPr marL="0" indent="0">
              <a:buNone/>
            </a:pPr>
            <a:r>
              <a:rPr lang="en-GB" sz="2000" u="sng" dirty="0">
                <a:solidFill>
                  <a:schemeClr val="tx2"/>
                </a:solidFill>
                <a:latin typeface="Arial" panose="020B0604020202020204" pitchFamily="34" charset="0"/>
                <a:cs typeface="Arial" panose="020B0604020202020204" pitchFamily="34" charset="0"/>
              </a:rPr>
              <a:t>Challenges related to missing data: </a:t>
            </a:r>
          </a:p>
          <a:p>
            <a:pPr>
              <a:buFont typeface="Wingdings" panose="05000000000000000000" pitchFamily="2" charset="2"/>
              <a:buChar char="v"/>
            </a:pPr>
            <a:r>
              <a:rPr lang="en-GB" sz="2000" dirty="0">
                <a:latin typeface="Arial" panose="020B0604020202020204" pitchFamily="34" charset="0"/>
                <a:cs typeface="Arial" panose="020B0604020202020204" pitchFamily="34" charset="0"/>
              </a:rPr>
              <a:t>Potential for interpolation/imputation or Semi-Supervised Learning while maintaining transparency about missing data for </a:t>
            </a:r>
            <a:r>
              <a:rPr lang="en-GB" sz="2000" i="1" dirty="0">
                <a:latin typeface="Arial" panose="020B0604020202020204" pitchFamily="34" charset="0"/>
                <a:cs typeface="Arial" panose="020B0604020202020204" pitchFamily="34" charset="0"/>
              </a:rPr>
              <a:t>trustworthiness</a:t>
            </a:r>
            <a:r>
              <a:rPr lang="en-GB" sz="2000" dirty="0">
                <a:latin typeface="Arial" panose="020B0604020202020204" pitchFamily="34" charset="0"/>
                <a:cs typeface="Arial" panose="020B0604020202020204" pitchFamily="34" charset="0"/>
              </a:rPr>
              <a:t>; </a:t>
            </a:r>
          </a:p>
          <a:p>
            <a:pPr>
              <a:buFont typeface="Wingdings" panose="05000000000000000000" pitchFamily="2" charset="2"/>
              <a:buChar char="v"/>
            </a:pPr>
            <a:r>
              <a:rPr lang="en-GB" sz="2000" dirty="0">
                <a:latin typeface="Arial" panose="020B0604020202020204" pitchFamily="34" charset="0"/>
                <a:cs typeface="Arial" panose="020B0604020202020204" pitchFamily="34" charset="0"/>
              </a:rPr>
              <a:t>Integrating patient lived experiences into Deep Learning and Incremental Learning models will help determine how well interpolation/imputation reflects reality; </a:t>
            </a:r>
          </a:p>
          <a:p>
            <a:pPr>
              <a:buFont typeface="Wingdings" panose="05000000000000000000" pitchFamily="2" charset="2"/>
              <a:buChar char="v"/>
            </a:pPr>
            <a:r>
              <a:rPr lang="en-GB" sz="2000" dirty="0">
                <a:latin typeface="Arial" panose="020B0604020202020204" pitchFamily="34" charset="0"/>
                <a:cs typeface="Arial" panose="020B0604020202020204" pitchFamily="34" charset="0"/>
              </a:rPr>
              <a:t>Consider user-interface for choosing data smoothing/interpolation parameters: </a:t>
            </a:r>
          </a:p>
          <a:p>
            <a:pPr marL="0" indent="0">
              <a:buNone/>
            </a:pPr>
            <a:r>
              <a:rPr lang="en-GB" sz="2000" dirty="0">
                <a:latin typeface="Arial" panose="020B0604020202020204" pitchFamily="34" charset="0"/>
                <a:cs typeface="Arial" panose="020B0604020202020204" pitchFamily="34" charset="0"/>
              </a:rPr>
              <a:t>(e.g., </a:t>
            </a:r>
            <a:r>
              <a:rPr lang="en-GB" sz="2000" dirty="0">
                <a:latin typeface="Arial" panose="020B0604020202020204" pitchFamily="34" charset="0"/>
                <a:cs typeface="Arial" panose="020B0604020202020204" pitchFamily="34" charset="0"/>
                <a:hlinkClick r:id="rId2"/>
              </a:rPr>
              <a:t>https://data.giss.nasa.gov/gistemp/maps/</a:t>
            </a:r>
            <a:r>
              <a:rPr lang="en-GB" sz="2000" dirty="0">
                <a:latin typeface="Arial" panose="020B0604020202020204" pitchFamily="34" charset="0"/>
                <a:cs typeface="Arial" panose="020B0604020202020204" pitchFamily="34" charset="0"/>
              </a:rPr>
              <a:t>)  </a:t>
            </a:r>
          </a:p>
        </p:txBody>
      </p:sp>
      <p:pic>
        <p:nvPicPr>
          <p:cNvPr id="2050" name="Picture 2" descr="No description available.">
            <a:extLst>
              <a:ext uri="{FF2B5EF4-FFF2-40B4-BE49-F238E27FC236}">
                <a16:creationId xmlns:a16="http://schemas.microsoft.com/office/drawing/2014/main" id="{F272CD23-1F5A-9CFF-FE41-E745B91602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54" t="13077" r="1697"/>
          <a:stretch/>
        </p:blipFill>
        <p:spPr bwMode="auto">
          <a:xfrm>
            <a:off x="6460645" y="2325811"/>
            <a:ext cx="5395536" cy="322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73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map of the united states&#10;&#10;Description automatically generated">
            <a:extLst>
              <a:ext uri="{FF2B5EF4-FFF2-40B4-BE49-F238E27FC236}">
                <a16:creationId xmlns:a16="http://schemas.microsoft.com/office/drawing/2014/main" id="{B338E973-2711-D462-FF15-39B2DD89A265}"/>
              </a:ext>
            </a:extLst>
          </p:cNvPr>
          <p:cNvPicPr>
            <a:picLocks noChangeAspect="1"/>
          </p:cNvPicPr>
          <p:nvPr/>
        </p:nvPicPr>
        <p:blipFill rotWithShape="1">
          <a:blip r:embed="rId2">
            <a:extLst>
              <a:ext uri="{28A0092B-C50C-407E-A947-70E740481C1C}">
                <a14:useLocalDpi xmlns:a14="http://schemas.microsoft.com/office/drawing/2010/main" val="0"/>
              </a:ext>
            </a:extLst>
          </a:blip>
          <a:srcRect l="26158" r="2367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0560FF4-7543-FFC4-3678-7188F1E9878A}"/>
              </a:ext>
            </a:extLst>
          </p:cNvPr>
          <p:cNvSpPr>
            <a:spLocks noGrp="1"/>
          </p:cNvSpPr>
          <p:nvPr>
            <p:ph idx="1"/>
          </p:nvPr>
        </p:nvSpPr>
        <p:spPr>
          <a:xfrm>
            <a:off x="6544436" y="3010244"/>
            <a:ext cx="5080450" cy="3357899"/>
          </a:xfrm>
        </p:spPr>
        <p:txBody>
          <a:bodyPr>
            <a:normAutofit/>
          </a:bodyPr>
          <a:lstStyle/>
          <a:p>
            <a:pPr marL="0" indent="0">
              <a:buNone/>
            </a:pPr>
            <a:r>
              <a:rPr lang="en-GB" sz="1800" u="sng" dirty="0">
                <a:solidFill>
                  <a:schemeClr val="tx2"/>
                </a:solidFill>
                <a:latin typeface="Arial" panose="020B0604020202020204" pitchFamily="34" charset="0"/>
                <a:cs typeface="Arial" panose="020B0604020202020204" pitchFamily="34" charset="0"/>
              </a:rPr>
              <a:t>Challenges related to scales:</a:t>
            </a:r>
          </a:p>
          <a:p>
            <a:pPr>
              <a:buFont typeface="Wingdings" panose="05000000000000000000" pitchFamily="2" charset="2"/>
              <a:buChar char="v"/>
            </a:pPr>
            <a:r>
              <a:rPr lang="en-GB" sz="1800" dirty="0">
                <a:latin typeface="Arial" panose="020B0604020202020204" pitchFamily="34" charset="0"/>
                <a:cs typeface="Arial" panose="020B0604020202020204" pitchFamily="34" charset="0"/>
              </a:rPr>
              <a:t>Spatial: using citizen science to validate geospatial relationships; </a:t>
            </a:r>
          </a:p>
          <a:p>
            <a:pPr>
              <a:buFont typeface="Wingdings" panose="05000000000000000000" pitchFamily="2" charset="2"/>
              <a:buChar char="v"/>
            </a:pPr>
            <a:r>
              <a:rPr lang="en-GB" sz="1800" dirty="0">
                <a:latin typeface="Arial" panose="020B0604020202020204" pitchFamily="34" charset="0"/>
                <a:cs typeface="Arial" panose="020B0604020202020204" pitchFamily="34" charset="0"/>
              </a:rPr>
              <a:t>Temporal: potential for statistical solutions e.g., interrupted time-series</a:t>
            </a:r>
          </a:p>
          <a:p>
            <a:pPr>
              <a:buFont typeface="Wingdings" panose="05000000000000000000" pitchFamily="2" charset="2"/>
              <a:buChar char="v"/>
            </a:pPr>
            <a:r>
              <a:rPr lang="en-GB" sz="1800" dirty="0">
                <a:latin typeface="Arial" panose="020B0604020202020204" pitchFamily="34" charset="0"/>
                <a:cs typeface="Arial" panose="020B0604020202020204" pitchFamily="34" charset="0"/>
              </a:rPr>
              <a:t>Ensure transparency about how we have dealt with messiness at every step of the way for </a:t>
            </a:r>
            <a:r>
              <a:rPr lang="en-GB" sz="1800" i="1" dirty="0">
                <a:latin typeface="Arial" panose="020B0604020202020204" pitchFamily="34" charset="0"/>
                <a:cs typeface="Arial" panose="020B0604020202020204" pitchFamily="34" charset="0"/>
              </a:rPr>
              <a:t>trustworthiness</a:t>
            </a:r>
            <a:r>
              <a:rPr lang="en-GB" sz="1800" dirty="0">
                <a:latin typeface="Arial" panose="020B0604020202020204" pitchFamily="34" charset="0"/>
                <a:cs typeface="Arial" panose="020B0604020202020204" pitchFamily="34" charset="0"/>
              </a:rPr>
              <a:t>….</a:t>
            </a:r>
          </a:p>
          <a:p>
            <a:pPr>
              <a:buFont typeface="Wingdings" panose="05000000000000000000" pitchFamily="2" charset="2"/>
              <a:buChar char="v"/>
            </a:pPr>
            <a:endParaRPr lang="en-GB" sz="1800"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GB" sz="1800"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GB" sz="18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F89F0DAE-DB58-76DD-83B9-BA79CB6C089C}"/>
              </a:ext>
            </a:extLst>
          </p:cNvPr>
          <p:cNvSpPr txBox="1">
            <a:spLocks/>
          </p:cNvSpPr>
          <p:nvPr/>
        </p:nvSpPr>
        <p:spPr>
          <a:xfrm>
            <a:off x="6544436" y="1133590"/>
            <a:ext cx="6002110"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dirty="0">
                <a:latin typeface="Arial" panose="020B0604020202020204" pitchFamily="34" charset="0"/>
                <a:cs typeface="Arial" panose="020B0604020202020204" pitchFamily="34" charset="0"/>
              </a:rPr>
              <a:t>Integrating datasets with different time and geographical scales</a:t>
            </a:r>
          </a:p>
        </p:txBody>
      </p:sp>
    </p:spTree>
    <p:extLst>
      <p:ext uri="{BB962C8B-B14F-4D97-AF65-F5344CB8AC3E}">
        <p14:creationId xmlns:p14="http://schemas.microsoft.com/office/powerpoint/2010/main" val="508531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98D55-6AC4-46CC-5D22-DCBC8E5920D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9D187C6-A4F3-B2F3-9B9B-9DE734948A62}"/>
              </a:ext>
            </a:extLst>
          </p:cNvPr>
          <p:cNvSpPr>
            <a:spLocks noGrp="1"/>
          </p:cNvSpPr>
          <p:nvPr>
            <p:ph idx="1"/>
          </p:nvPr>
        </p:nvSpPr>
        <p:spPr/>
        <p:txBody>
          <a:bodyPr/>
          <a:lstStyle/>
          <a:p>
            <a:endParaRPr lang="en-GB"/>
          </a:p>
        </p:txBody>
      </p:sp>
      <p:pic>
        <p:nvPicPr>
          <p:cNvPr id="4" name="Picture 2" descr="No description available.">
            <a:extLst>
              <a:ext uri="{FF2B5EF4-FFF2-40B4-BE49-F238E27FC236}">
                <a16:creationId xmlns:a16="http://schemas.microsoft.com/office/drawing/2014/main" id="{5C718B12-2A4F-AAAD-017D-32D0612E5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EB3ADC-967C-5F04-2D93-BA8B26EB4233}"/>
              </a:ext>
            </a:extLst>
          </p:cNvPr>
          <p:cNvSpPr txBox="1"/>
          <p:nvPr/>
        </p:nvSpPr>
        <p:spPr>
          <a:xfrm>
            <a:off x="8218717" y="183349"/>
            <a:ext cx="5965371" cy="584775"/>
          </a:xfrm>
          <a:prstGeom prst="rect">
            <a:avLst/>
          </a:prstGeom>
          <a:noFill/>
        </p:spPr>
        <p:txBody>
          <a:bodyPr wrap="square" rtlCol="0">
            <a:spAutoFit/>
          </a:bodyPr>
          <a:lstStyle/>
          <a:p>
            <a:r>
              <a:rPr lang="en-GB" sz="3200" dirty="0">
                <a:solidFill>
                  <a:schemeClr val="bg1"/>
                </a:solidFill>
                <a:latin typeface="Arial" panose="020B0604020202020204" pitchFamily="34" charset="0"/>
                <a:cs typeface="Arial" panose="020B0604020202020204" pitchFamily="34" charset="0"/>
              </a:rPr>
              <a:t>Thanks for listening!</a:t>
            </a:r>
          </a:p>
        </p:txBody>
      </p:sp>
    </p:spTree>
    <p:extLst>
      <p:ext uri="{BB962C8B-B14F-4D97-AF65-F5344CB8AC3E}">
        <p14:creationId xmlns:p14="http://schemas.microsoft.com/office/powerpoint/2010/main" val="4176334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63533C1B-58BA-9433-8571-0C2DE720959B}"/>
              </a:ext>
            </a:extLst>
          </p:cNvPr>
          <p:cNvSpPr txBox="1"/>
          <p:nvPr/>
        </p:nvSpPr>
        <p:spPr>
          <a:xfrm>
            <a:off x="2736517" y="843678"/>
            <a:ext cx="6718966" cy="954107"/>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THE CHALLENGE</a:t>
            </a:r>
          </a:p>
          <a:p>
            <a:pPr algn="ctr"/>
            <a:r>
              <a:rPr lang="en-GB" sz="2800" b="1" dirty="0">
                <a:solidFill>
                  <a:schemeClr val="tx2"/>
                </a:solidFill>
                <a:latin typeface="Arial" panose="020B0604020202020204" pitchFamily="34" charset="0"/>
                <a:cs typeface="Arial" panose="020B0604020202020204" pitchFamily="34" charset="0"/>
              </a:rPr>
              <a:t> </a:t>
            </a:r>
            <a:endParaRPr lang="en-GB" sz="2000" b="1" dirty="0">
              <a:solidFill>
                <a:schemeClr val="tx2"/>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413EBCE-0456-ED27-0D71-4A1046BBFA1B}"/>
              </a:ext>
            </a:extLst>
          </p:cNvPr>
          <p:cNvSpPr txBox="1"/>
          <p:nvPr/>
        </p:nvSpPr>
        <p:spPr>
          <a:xfrm>
            <a:off x="1805736" y="1414591"/>
            <a:ext cx="8314097" cy="5078313"/>
          </a:xfrm>
          <a:prstGeom prst="rect">
            <a:avLst/>
          </a:prstGeom>
          <a:noFill/>
        </p:spPr>
        <p:txBody>
          <a:bodyPr wrap="square" rtlCol="0">
            <a:spAutoFit/>
          </a:bodyPr>
          <a:lstStyle/>
          <a:p>
            <a:r>
              <a:rPr lang="en-GB" u="sng" dirty="0">
                <a:latin typeface="Arial" panose="020B0604020202020204" pitchFamily="34" charset="0"/>
                <a:cs typeface="Arial" panose="020B0604020202020204" pitchFamily="34" charset="0"/>
              </a:rPr>
              <a:t>What we know:</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Methane has known indirect impacts on health via the production of ground level ozone; </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Methane contributes to global warming which also increases ground level ozone. </a:t>
            </a:r>
          </a:p>
          <a:p>
            <a:pPr marL="285750" indent="-285750">
              <a:buFont typeface="Wingdings" panose="05000000000000000000" pitchFamily="2" charset="2"/>
              <a:buChar char="v"/>
            </a:pPr>
            <a:endParaRPr lang="en-GB" dirty="0">
              <a:latin typeface="Arial" panose="020B0604020202020204" pitchFamily="34" charset="0"/>
              <a:cs typeface="Arial" panose="020B0604020202020204" pitchFamily="34" charset="0"/>
            </a:endParaRPr>
          </a:p>
          <a:p>
            <a:r>
              <a:rPr lang="en-GB" u="sng" dirty="0">
                <a:latin typeface="Arial" panose="020B0604020202020204" pitchFamily="34" charset="0"/>
                <a:cs typeface="Arial" panose="020B0604020202020204" pitchFamily="34" charset="0"/>
              </a:rPr>
              <a:t>What we don’t know:</a:t>
            </a:r>
          </a:p>
          <a:p>
            <a:pPr marL="285750" indent="-285750">
              <a:buFont typeface="Wingdings" panose="05000000000000000000" pitchFamily="2" charset="2"/>
              <a:buChar char="v"/>
            </a:pPr>
            <a:r>
              <a:rPr lang="en-GB" dirty="0">
                <a:latin typeface="Arial" panose="020B0604020202020204" pitchFamily="34" charset="0"/>
                <a:cs typeface="Arial" panose="020B0604020202020204" pitchFamily="34" charset="0"/>
              </a:rPr>
              <a:t>Other than acute toxicity from high on-site concentrations, we don’t really understand the more direct impacts of atmospheric methane on health outcomes; </a:t>
            </a:r>
          </a:p>
          <a:p>
            <a:pPr marL="285750" indent="-285750">
              <a:buFont typeface="Wingdings" panose="05000000000000000000" pitchFamily="2" charset="2"/>
              <a:buChar char="v"/>
            </a:pPr>
            <a:endParaRPr lang="en-GB" dirty="0">
              <a:latin typeface="Arial" panose="020B0604020202020204" pitchFamily="34" charset="0"/>
              <a:cs typeface="Arial" panose="020B0604020202020204" pitchFamily="34" charset="0"/>
            </a:endParaRPr>
          </a:p>
          <a:p>
            <a:r>
              <a:rPr lang="en-GB" u="sng" dirty="0">
                <a:latin typeface="Arial" panose="020B0604020202020204" pitchFamily="34" charset="0"/>
                <a:cs typeface="Arial" panose="020B0604020202020204" pitchFamily="34" charset="0"/>
              </a:rPr>
              <a:t>Research questions:</a:t>
            </a:r>
          </a:p>
          <a:p>
            <a:pPr marL="342900" indent="-342900">
              <a:buAutoNum type="arabicPeriod"/>
            </a:pPr>
            <a:r>
              <a:rPr lang="en-GB" dirty="0">
                <a:latin typeface="Arial" panose="020B0604020202020204" pitchFamily="34" charset="0"/>
                <a:cs typeface="Arial" panose="020B0604020202020204" pitchFamily="34" charset="0"/>
              </a:rPr>
              <a:t>Can we quantify the impacts of methane from super-emitters on respiratory and mental health outcomes via the production of ozone for the purpose of early warning?; </a:t>
            </a:r>
          </a:p>
          <a:p>
            <a:pPr marL="342900" indent="-342900">
              <a:buAutoNum type="arabicPeriod"/>
            </a:pPr>
            <a:r>
              <a:rPr lang="en-GB" dirty="0">
                <a:latin typeface="Arial" panose="020B0604020202020204" pitchFamily="34" charset="0"/>
                <a:cs typeface="Arial" panose="020B0604020202020204" pitchFamily="34" charset="0"/>
              </a:rPr>
              <a:t>What about direct impacts of only methane? Are we missing something?</a:t>
            </a:r>
          </a:p>
          <a:p>
            <a:pPr marL="285750" indent="-285750">
              <a:buFont typeface="Wingdings" panose="05000000000000000000" pitchFamily="2" charset="2"/>
              <a:buChar char="v"/>
            </a:pP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105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EB8E4CF-DA5C-3A1E-1ECB-4F36C911FB72}"/>
              </a:ext>
            </a:extLst>
          </p:cNvPr>
          <p:cNvSpPr>
            <a:spLocks noGrp="1"/>
          </p:cNvSpPr>
          <p:nvPr>
            <p:ph idx="1"/>
          </p:nvPr>
        </p:nvSpPr>
        <p:spPr/>
        <p:txBody>
          <a:bodyPr/>
          <a:lstStyle/>
          <a:p>
            <a:endParaRPr lang="en-GB"/>
          </a:p>
        </p:txBody>
      </p:sp>
      <p:pic>
        <p:nvPicPr>
          <p:cNvPr id="7170" name="Picture 2" descr="No description available.">
            <a:extLst>
              <a:ext uri="{FF2B5EF4-FFF2-40B4-BE49-F238E27FC236}">
                <a16:creationId xmlns:a16="http://schemas.microsoft.com/office/drawing/2014/main" id="{0B94C400-F8A4-459E-12D8-E0AB110DD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629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3533C1B-58BA-9433-8571-0C2DE720959B}"/>
              </a:ext>
            </a:extLst>
          </p:cNvPr>
          <p:cNvSpPr txBox="1"/>
          <p:nvPr/>
        </p:nvSpPr>
        <p:spPr>
          <a:xfrm>
            <a:off x="2610486" y="413658"/>
            <a:ext cx="6971028" cy="707886"/>
          </a:xfrm>
          <a:prstGeom prst="rect">
            <a:avLst/>
          </a:prstGeom>
          <a:noFill/>
        </p:spPr>
        <p:txBody>
          <a:bodyPr wrap="square" rtlCol="0">
            <a:spAutoFit/>
          </a:bodyPr>
          <a:lstStyle/>
          <a:p>
            <a:pPr algn="ctr"/>
            <a:r>
              <a:rPr lang="en-GB" sz="2000" b="1" dirty="0">
                <a:solidFill>
                  <a:schemeClr val="tx2"/>
                </a:solidFill>
                <a:latin typeface="Arial" panose="020B0604020202020204" pitchFamily="34" charset="0"/>
                <a:cs typeface="Arial" panose="020B0604020202020204" pitchFamily="34" charset="0"/>
              </a:rPr>
              <a:t>Methane early warning network (ME-NET): logic model</a:t>
            </a:r>
          </a:p>
          <a:p>
            <a:pPr algn="ctr"/>
            <a:endParaRPr lang="en-GB" sz="2000" b="1" dirty="0">
              <a:solidFill>
                <a:schemeClr val="tx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3489019-9EA6-8EB8-6313-A329D969393F}"/>
              </a:ext>
            </a:extLst>
          </p:cNvPr>
          <p:cNvPicPr>
            <a:picLocks noChangeAspect="1"/>
          </p:cNvPicPr>
          <p:nvPr/>
        </p:nvPicPr>
        <p:blipFill rotWithShape="1">
          <a:blip r:embed="rId2"/>
          <a:srcRect t="7919"/>
          <a:stretch/>
        </p:blipFill>
        <p:spPr>
          <a:xfrm>
            <a:off x="1564089" y="1039218"/>
            <a:ext cx="9063822" cy="5513982"/>
          </a:xfrm>
          <a:prstGeom prst="rect">
            <a:avLst/>
          </a:prstGeom>
        </p:spPr>
      </p:pic>
      <p:sp>
        <p:nvSpPr>
          <p:cNvPr id="5" name="Rectangle 4">
            <a:extLst>
              <a:ext uri="{FF2B5EF4-FFF2-40B4-BE49-F238E27FC236}">
                <a16:creationId xmlns:a16="http://schemas.microsoft.com/office/drawing/2014/main" id="{7AF2FEC0-53B0-F134-C4CA-35F28E1E91EA}"/>
              </a:ext>
            </a:extLst>
          </p:cNvPr>
          <p:cNvSpPr/>
          <p:nvPr/>
        </p:nvSpPr>
        <p:spPr>
          <a:xfrm>
            <a:off x="5279571" y="1937658"/>
            <a:ext cx="794657" cy="707886"/>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8ACF5D67-1312-9BD3-DD67-27EFDC785FE4}"/>
              </a:ext>
            </a:extLst>
          </p:cNvPr>
          <p:cNvSpPr/>
          <p:nvPr/>
        </p:nvSpPr>
        <p:spPr>
          <a:xfrm>
            <a:off x="6117772" y="2917161"/>
            <a:ext cx="794657" cy="707886"/>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286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EB8E4CF-DA5C-3A1E-1ECB-4F36C911FB72}"/>
              </a:ext>
            </a:extLst>
          </p:cNvPr>
          <p:cNvSpPr>
            <a:spLocks noGrp="1"/>
          </p:cNvSpPr>
          <p:nvPr>
            <p:ph idx="1"/>
          </p:nvPr>
        </p:nvSpPr>
        <p:spPr/>
        <p:txBody>
          <a:bodyPr/>
          <a:lstStyle/>
          <a:p>
            <a:endParaRPr lang="en-GB"/>
          </a:p>
        </p:txBody>
      </p:sp>
      <p:pic>
        <p:nvPicPr>
          <p:cNvPr id="7170" name="Picture 2" descr="No description available.">
            <a:extLst>
              <a:ext uri="{FF2B5EF4-FFF2-40B4-BE49-F238E27FC236}">
                <a16:creationId xmlns:a16="http://schemas.microsoft.com/office/drawing/2014/main" id="{0B94C400-F8A4-459E-12D8-E0AB110DD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E66C13E-5F9F-2BE5-22B9-E8162E7F9627}"/>
              </a:ext>
            </a:extLst>
          </p:cNvPr>
          <p:cNvSpPr/>
          <p:nvPr/>
        </p:nvSpPr>
        <p:spPr>
          <a:xfrm>
            <a:off x="213064" y="3497810"/>
            <a:ext cx="3364637" cy="9410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95971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60FF4-7543-FFC4-3678-7188F1E9878A}"/>
              </a:ext>
            </a:extLst>
          </p:cNvPr>
          <p:cNvSpPr>
            <a:spLocks noGrp="1"/>
          </p:cNvSpPr>
          <p:nvPr>
            <p:ph idx="1"/>
          </p:nvPr>
        </p:nvSpPr>
        <p:spPr/>
        <p:txBody>
          <a:bodyPr/>
          <a:lstStyle/>
          <a:p>
            <a:endParaRPr lang="en-GB"/>
          </a:p>
        </p:txBody>
      </p:sp>
      <p:sp>
        <p:nvSpPr>
          <p:cNvPr id="5" name="Title 4">
            <a:extLst>
              <a:ext uri="{FF2B5EF4-FFF2-40B4-BE49-F238E27FC236}">
                <a16:creationId xmlns:a16="http://schemas.microsoft.com/office/drawing/2014/main" id="{14EC6432-FCB8-421C-ACCA-F58836B9D7FF}"/>
              </a:ext>
            </a:extLst>
          </p:cNvPr>
          <p:cNvSpPr>
            <a:spLocks noGrp="1"/>
          </p:cNvSpPr>
          <p:nvPr>
            <p:ph type="title"/>
          </p:nvPr>
        </p:nvSpPr>
        <p:spPr/>
        <p:txBody>
          <a:bodyPr/>
          <a:lstStyle/>
          <a:p>
            <a:endParaRPr lang="en-GB"/>
          </a:p>
        </p:txBody>
      </p:sp>
      <p:pic>
        <p:nvPicPr>
          <p:cNvPr id="2050" name="Picture 2" descr="No description available.">
            <a:extLst>
              <a:ext uri="{FF2B5EF4-FFF2-40B4-BE49-F238E27FC236}">
                <a16:creationId xmlns:a16="http://schemas.microsoft.com/office/drawing/2014/main" id="{41F3BEEF-67C9-AD1F-907E-39BF24779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0F7289F-995E-4F94-A65A-9D61A07EAB03}"/>
              </a:ext>
            </a:extLst>
          </p:cNvPr>
          <p:cNvSpPr txBox="1"/>
          <p:nvPr/>
        </p:nvSpPr>
        <p:spPr>
          <a:xfrm>
            <a:off x="1037485" y="2293134"/>
            <a:ext cx="7520589" cy="4247317"/>
          </a:xfrm>
          <a:prstGeom prst="rect">
            <a:avLst/>
          </a:prstGeom>
          <a:noFill/>
        </p:spPr>
        <p:txBody>
          <a:bodyPr wrap="square" rtlCol="0">
            <a:spAutoFit/>
          </a:bodyPr>
          <a:lstStyle/>
          <a:p>
            <a:r>
              <a:rPr lang="en-GB" sz="1800" dirty="0">
                <a:effectLst/>
                <a:latin typeface="Arial" panose="020B0604020202020204" pitchFamily="34" charset="0"/>
                <a:ea typeface="Calibri" panose="020F0502020204030204" pitchFamily="34" charset="0"/>
              </a:rPr>
              <a:t>Use the health filters to explore associations between proxy ‘state level’ methane concentrations based on plumes and </a:t>
            </a:r>
            <a:r>
              <a:rPr lang="en-GB" sz="1800" b="1" i="1" dirty="0">
                <a:effectLst/>
                <a:latin typeface="Arial" panose="020B0604020202020204" pitchFamily="34" charset="0"/>
                <a:ea typeface="Calibri" panose="020F0502020204030204" pitchFamily="34" charset="0"/>
              </a:rPr>
              <a:t>respiratory</a:t>
            </a:r>
            <a:r>
              <a:rPr lang="en-GB" sz="1800" dirty="0">
                <a:effectLst/>
                <a:latin typeface="Arial" panose="020B0604020202020204" pitchFamily="34" charset="0"/>
                <a:ea typeface="Calibri" panose="020F0502020204030204" pitchFamily="34" charset="0"/>
              </a:rPr>
              <a:t> health outcomes:</a:t>
            </a:r>
          </a:p>
          <a:p>
            <a:r>
              <a:rPr lang="en-GB" sz="1800" dirty="0">
                <a:effectLst/>
                <a:latin typeface="Arial" panose="020B0604020202020204" pitchFamily="34" charset="0"/>
                <a:ea typeface="Calibri" panose="020F0502020204030204" pitchFamily="34" charset="0"/>
              </a:rPr>
              <a:t> </a:t>
            </a:r>
          </a:p>
          <a:p>
            <a:r>
              <a:rPr lang="en-GB" u="sng" dirty="0">
                <a:latin typeface="Arial" panose="020B0604020202020204" pitchFamily="34" charset="0"/>
                <a:ea typeface="Calibri" panose="020F0502020204030204" pitchFamily="34" charset="0"/>
              </a:rPr>
              <a:t>Mortality from respiratory conditions </a:t>
            </a:r>
            <a:r>
              <a:rPr lang="en-GB" dirty="0">
                <a:latin typeface="Arial" panose="020B0604020202020204" pitchFamily="34" charset="0"/>
                <a:ea typeface="Calibri" panose="020F0502020204030204" pitchFamily="34" charset="0"/>
              </a:rPr>
              <a:t>differentiating between ‘viral respiratory conditions’, ‘asthma’, &amp; ‘chronic conditions’;</a:t>
            </a:r>
          </a:p>
          <a:p>
            <a:endParaRPr lang="en-GB" dirty="0">
              <a:effectLst/>
              <a:latin typeface="Arial" panose="020B0604020202020204" pitchFamily="34" charset="0"/>
              <a:ea typeface="Calibri" panose="020F0502020204030204" pitchFamily="34" charset="0"/>
            </a:endParaRPr>
          </a:p>
          <a:p>
            <a:r>
              <a:rPr lang="en-GB" u="sng" dirty="0">
                <a:effectLst/>
                <a:latin typeface="Arial" panose="020B0604020202020204" pitchFamily="34" charset="0"/>
                <a:ea typeface="Calibri" panose="020F0502020204030204" pitchFamily="34" charset="0"/>
              </a:rPr>
              <a:t>Implications: </a:t>
            </a:r>
          </a:p>
          <a:p>
            <a:endParaRPr lang="en-GB" u="sng" dirty="0">
              <a:latin typeface="Arial" panose="020B0604020202020204" pitchFamily="34" charset="0"/>
              <a:ea typeface="Calibri" panose="020F0502020204030204" pitchFamily="34" charset="0"/>
            </a:endParaRPr>
          </a:p>
          <a:p>
            <a:r>
              <a:rPr lang="en-GB" i="1" dirty="0">
                <a:latin typeface="Arial" panose="020B0604020202020204" pitchFamily="34" charset="0"/>
                <a:ea typeface="Calibri" panose="020F0502020204030204" pitchFamily="34" charset="0"/>
              </a:rPr>
              <a:t>Short-term: </a:t>
            </a:r>
            <a:r>
              <a:rPr lang="en-GB" dirty="0">
                <a:effectLst/>
                <a:latin typeface="Arial" panose="020B0604020202020204" pitchFamily="34" charset="0"/>
                <a:ea typeface="Calibri" panose="020F0502020204030204" pitchFamily="34" charset="0"/>
              </a:rPr>
              <a:t>prepare </a:t>
            </a:r>
            <a:r>
              <a:rPr lang="en-GB" dirty="0">
                <a:latin typeface="Arial" panose="020B0604020202020204" pitchFamily="34" charset="0"/>
                <a:ea typeface="Calibri" panose="020F0502020204030204" pitchFamily="34" charset="0"/>
              </a:rPr>
              <a:t>COVID-19 wards, prepare for aging communities with chronic condition flare-ups in retirement homes &amp; assisted living.</a:t>
            </a:r>
          </a:p>
          <a:p>
            <a:endParaRPr lang="en-GB" dirty="0">
              <a:latin typeface="Arial" panose="020B0604020202020204" pitchFamily="34" charset="0"/>
              <a:ea typeface="Calibri" panose="020F0502020204030204" pitchFamily="34" charset="0"/>
            </a:endParaRPr>
          </a:p>
          <a:p>
            <a:r>
              <a:rPr lang="en-GB" i="1" dirty="0">
                <a:latin typeface="Arial" panose="020B0604020202020204" pitchFamily="34" charset="0"/>
                <a:ea typeface="Calibri" panose="020F0502020204030204" pitchFamily="34" charset="0"/>
              </a:rPr>
              <a:t>Long-term:</a:t>
            </a:r>
            <a:r>
              <a:rPr lang="en-GB" dirty="0">
                <a:latin typeface="Arial" panose="020B0604020202020204" pitchFamily="34" charset="0"/>
                <a:ea typeface="Calibri" panose="020F0502020204030204" pitchFamily="34" charset="0"/>
              </a:rPr>
              <a:t> establish- ‘thresholds’ for pollution concentrations linked to acute health outcomes.</a:t>
            </a:r>
            <a:endParaRPr lang="en-GB" i="1" dirty="0">
              <a:latin typeface="Arial" panose="020B0604020202020204" pitchFamily="34" charset="0"/>
              <a:ea typeface="Calibri" panose="020F0502020204030204" pitchFamily="34" charset="0"/>
            </a:endParaRPr>
          </a:p>
          <a:p>
            <a:pPr lvl="1"/>
            <a:endParaRPr lang="en-GB" dirty="0">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52163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60FF4-7543-FFC4-3678-7188F1E9878A}"/>
              </a:ext>
            </a:extLst>
          </p:cNvPr>
          <p:cNvSpPr>
            <a:spLocks noGrp="1"/>
          </p:cNvSpPr>
          <p:nvPr>
            <p:ph idx="1"/>
          </p:nvPr>
        </p:nvSpPr>
        <p:spPr/>
        <p:txBody>
          <a:bodyPr/>
          <a:lstStyle/>
          <a:p>
            <a:endParaRPr lang="en-GB"/>
          </a:p>
        </p:txBody>
      </p:sp>
      <p:sp>
        <p:nvSpPr>
          <p:cNvPr id="5" name="Title 4">
            <a:extLst>
              <a:ext uri="{FF2B5EF4-FFF2-40B4-BE49-F238E27FC236}">
                <a16:creationId xmlns:a16="http://schemas.microsoft.com/office/drawing/2014/main" id="{14EC6432-FCB8-421C-ACCA-F58836B9D7FF}"/>
              </a:ext>
            </a:extLst>
          </p:cNvPr>
          <p:cNvSpPr>
            <a:spLocks noGrp="1"/>
          </p:cNvSpPr>
          <p:nvPr>
            <p:ph type="title"/>
          </p:nvPr>
        </p:nvSpPr>
        <p:spPr/>
        <p:txBody>
          <a:bodyPr/>
          <a:lstStyle/>
          <a:p>
            <a:endParaRPr lang="en-GB"/>
          </a:p>
        </p:txBody>
      </p:sp>
      <p:pic>
        <p:nvPicPr>
          <p:cNvPr id="2050" name="Picture 2" descr="No description available.">
            <a:extLst>
              <a:ext uri="{FF2B5EF4-FFF2-40B4-BE49-F238E27FC236}">
                <a16:creationId xmlns:a16="http://schemas.microsoft.com/office/drawing/2014/main" id="{41F3BEEF-67C9-AD1F-907E-39BF24779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CB112A0-D2D7-9E92-F35A-3D76EDC538F5}"/>
              </a:ext>
            </a:extLst>
          </p:cNvPr>
          <p:cNvSpPr txBox="1"/>
          <p:nvPr/>
        </p:nvSpPr>
        <p:spPr>
          <a:xfrm>
            <a:off x="1037485" y="2293134"/>
            <a:ext cx="7227625" cy="3970318"/>
          </a:xfrm>
          <a:prstGeom prst="rect">
            <a:avLst/>
          </a:prstGeom>
          <a:noFill/>
        </p:spPr>
        <p:txBody>
          <a:bodyPr wrap="square" rtlCol="0">
            <a:spAutoFit/>
          </a:bodyPr>
          <a:lstStyle/>
          <a:p>
            <a:r>
              <a:rPr lang="en-GB" sz="1800" dirty="0">
                <a:effectLst/>
                <a:latin typeface="Arial" panose="020B0604020202020204" pitchFamily="34" charset="0"/>
                <a:ea typeface="Calibri" panose="020F0502020204030204" pitchFamily="34" charset="0"/>
              </a:rPr>
              <a:t>Use the health filters to explore associations between proxy ‘state level’ methane concentrations based on plumes and </a:t>
            </a:r>
            <a:r>
              <a:rPr lang="en-GB" sz="1800" b="1" i="1" dirty="0">
                <a:effectLst/>
                <a:latin typeface="Arial" panose="020B0604020202020204" pitchFamily="34" charset="0"/>
                <a:ea typeface="Calibri" panose="020F0502020204030204" pitchFamily="34" charset="0"/>
              </a:rPr>
              <a:t>mental health</a:t>
            </a:r>
            <a:r>
              <a:rPr lang="en-GB" sz="1800" dirty="0">
                <a:effectLst/>
                <a:latin typeface="Arial" panose="020B0604020202020204" pitchFamily="34" charset="0"/>
                <a:ea typeface="Calibri" panose="020F0502020204030204" pitchFamily="34" charset="0"/>
              </a:rPr>
              <a:t> outcomes:</a:t>
            </a:r>
          </a:p>
          <a:p>
            <a:endParaRPr lang="en-GB" dirty="0">
              <a:latin typeface="Arial" panose="020B0604020202020204" pitchFamily="34" charset="0"/>
              <a:ea typeface="Calibri" panose="020F0502020204030204" pitchFamily="34" charset="0"/>
            </a:endParaRPr>
          </a:p>
          <a:p>
            <a:r>
              <a:rPr lang="en-GB" sz="1800" u="sng" dirty="0">
                <a:effectLst/>
                <a:latin typeface="Arial" panose="020B0604020202020204" pitchFamily="34" charset="0"/>
                <a:ea typeface="Calibri" panose="020F0502020204030204" pitchFamily="34" charset="0"/>
              </a:rPr>
              <a:t>Proportion of patients </a:t>
            </a:r>
            <a:r>
              <a:rPr lang="en-GB" sz="1800" dirty="0">
                <a:effectLst/>
                <a:latin typeface="Arial" panose="020B0604020202020204" pitchFamily="34" charset="0"/>
                <a:ea typeface="Calibri" panose="020F0502020204030204" pitchFamily="34" charset="0"/>
              </a:rPr>
              <a:t>using mental health services reporting e.g., anxiety</a:t>
            </a:r>
            <a:r>
              <a:rPr lang="en-GB" dirty="0">
                <a:latin typeface="Arial" panose="020B0604020202020204" pitchFamily="34" charset="0"/>
                <a:ea typeface="Calibri" panose="020F0502020204030204" pitchFamily="34" charset="0"/>
              </a:rPr>
              <a:t>/</a:t>
            </a:r>
            <a:r>
              <a:rPr lang="en-GB" sz="1800" dirty="0">
                <a:effectLst/>
                <a:latin typeface="Arial" panose="020B0604020202020204" pitchFamily="34" charset="0"/>
                <a:ea typeface="Calibri" panose="020F0502020204030204" pitchFamily="34" charset="0"/>
              </a:rPr>
              <a:t>depression (high prevalence), schizophrenia/psychosis (high severity); </a:t>
            </a:r>
          </a:p>
          <a:p>
            <a:endParaRPr lang="en-GB" dirty="0">
              <a:latin typeface="Arial" panose="020B0604020202020204" pitchFamily="34" charset="0"/>
              <a:ea typeface="Calibri" panose="020F0502020204030204" pitchFamily="34" charset="0"/>
            </a:endParaRPr>
          </a:p>
          <a:p>
            <a:r>
              <a:rPr lang="en-GB" sz="1800" u="sng" dirty="0">
                <a:effectLst/>
                <a:latin typeface="Arial" panose="020B0604020202020204" pitchFamily="34" charset="0"/>
                <a:ea typeface="Calibri" panose="020F0502020204030204" pitchFamily="34" charset="0"/>
              </a:rPr>
              <a:t>Implications: </a:t>
            </a:r>
            <a:r>
              <a:rPr lang="en-GB" sz="1800" dirty="0">
                <a:effectLst/>
                <a:latin typeface="Arial" panose="020B0604020202020204" pitchFamily="34" charset="0"/>
                <a:ea typeface="Calibri" panose="020F0502020204030204" pitchFamily="34" charset="0"/>
              </a:rPr>
              <a:t>preparing services for </a:t>
            </a:r>
            <a:r>
              <a:rPr lang="en-GB" dirty="0">
                <a:latin typeface="Arial" panose="020B0604020202020204" pitchFamily="34" charset="0"/>
                <a:ea typeface="Calibri" panose="020F0502020204030204" pitchFamily="34" charset="0"/>
              </a:rPr>
              <a:t>mental health</a:t>
            </a:r>
            <a:r>
              <a:rPr lang="en-GB" sz="1800" dirty="0">
                <a:effectLst/>
                <a:latin typeface="Arial" panose="020B0604020202020204" pitchFamily="34" charset="0"/>
                <a:ea typeface="Calibri" panose="020F0502020204030204" pitchFamily="34" charset="0"/>
              </a:rPr>
              <a:t> emergencies with varying behavioural characteristics from mild to severe</a:t>
            </a:r>
            <a:r>
              <a:rPr lang="en-GB" dirty="0">
                <a:latin typeface="Arial" panose="020B0604020202020204" pitchFamily="34" charset="0"/>
                <a:ea typeface="Calibri" panose="020F0502020204030204" pitchFamily="34" charset="0"/>
              </a:rPr>
              <a:t>, requiring different primary/emergency care services. </a:t>
            </a:r>
          </a:p>
          <a:p>
            <a:endParaRPr lang="en-GB" sz="1800" dirty="0">
              <a:effectLst/>
              <a:latin typeface="Arial" panose="020B0604020202020204" pitchFamily="34" charset="0"/>
              <a:ea typeface="Calibri" panose="020F0502020204030204" pitchFamily="34" charset="0"/>
            </a:endParaRPr>
          </a:p>
          <a:p>
            <a:r>
              <a:rPr lang="en-GB" sz="1800" dirty="0">
                <a:effectLst/>
                <a:latin typeface="Arial" panose="020B0604020202020204" pitchFamily="34" charset="0"/>
                <a:ea typeface="Calibri" panose="020F0502020204030204" pitchFamily="34" charset="0"/>
              </a:rPr>
              <a:t> </a:t>
            </a:r>
          </a:p>
          <a:p>
            <a:pPr lvl="1"/>
            <a:endParaRPr lang="en-GB" dirty="0">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2521689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60FF4-7543-FFC4-3678-7188F1E9878A}"/>
              </a:ext>
            </a:extLst>
          </p:cNvPr>
          <p:cNvSpPr>
            <a:spLocks noGrp="1"/>
          </p:cNvSpPr>
          <p:nvPr>
            <p:ph idx="1"/>
          </p:nvPr>
        </p:nvSpPr>
        <p:spPr/>
        <p:txBody>
          <a:bodyPr/>
          <a:lstStyle/>
          <a:p>
            <a:endParaRPr lang="en-GB"/>
          </a:p>
        </p:txBody>
      </p:sp>
      <p:sp>
        <p:nvSpPr>
          <p:cNvPr id="5" name="Title 4">
            <a:extLst>
              <a:ext uri="{FF2B5EF4-FFF2-40B4-BE49-F238E27FC236}">
                <a16:creationId xmlns:a16="http://schemas.microsoft.com/office/drawing/2014/main" id="{14EC6432-FCB8-421C-ACCA-F58836B9D7FF}"/>
              </a:ext>
            </a:extLst>
          </p:cNvPr>
          <p:cNvSpPr>
            <a:spLocks noGrp="1"/>
          </p:cNvSpPr>
          <p:nvPr>
            <p:ph type="title"/>
          </p:nvPr>
        </p:nvSpPr>
        <p:spPr/>
        <p:txBody>
          <a:bodyPr/>
          <a:lstStyle/>
          <a:p>
            <a:endParaRPr lang="en-GB"/>
          </a:p>
        </p:txBody>
      </p:sp>
      <p:pic>
        <p:nvPicPr>
          <p:cNvPr id="2050" name="Picture 2" descr="No description available.">
            <a:extLst>
              <a:ext uri="{FF2B5EF4-FFF2-40B4-BE49-F238E27FC236}">
                <a16:creationId xmlns:a16="http://schemas.microsoft.com/office/drawing/2014/main" id="{41F3BEEF-67C9-AD1F-907E-39BF24779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
            <a:ext cx="12192000" cy="68548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BACD56F-C39B-4291-0843-832141D1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64" y="1929118"/>
            <a:ext cx="6151752" cy="38785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B6AD04-841E-C173-D802-95A40686A483}"/>
              </a:ext>
            </a:extLst>
          </p:cNvPr>
          <p:cNvSpPr txBox="1"/>
          <p:nvPr/>
        </p:nvSpPr>
        <p:spPr>
          <a:xfrm>
            <a:off x="4151578" y="5992297"/>
            <a:ext cx="3506523"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http://localhost/One-Health-02H</a:t>
            </a:r>
          </a:p>
        </p:txBody>
      </p:sp>
      <p:sp>
        <p:nvSpPr>
          <p:cNvPr id="8" name="TextBox 7">
            <a:extLst>
              <a:ext uri="{FF2B5EF4-FFF2-40B4-BE49-F238E27FC236}">
                <a16:creationId xmlns:a16="http://schemas.microsoft.com/office/drawing/2014/main" id="{7628CC96-F152-7264-DFFE-6905097F0892}"/>
              </a:ext>
            </a:extLst>
          </p:cNvPr>
          <p:cNvSpPr txBox="1"/>
          <p:nvPr/>
        </p:nvSpPr>
        <p:spPr>
          <a:xfrm>
            <a:off x="519873" y="2847339"/>
            <a:ext cx="2090057" cy="2585323"/>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*Colourblind ‘safe’ scheme selected via: </a:t>
            </a:r>
            <a:r>
              <a:rPr lang="en-GB" dirty="0">
                <a:latin typeface="Arial" panose="020B0604020202020204" pitchFamily="34" charset="0"/>
                <a:cs typeface="Arial" panose="020B0604020202020204" pitchFamily="34" charset="0"/>
                <a:hlinkClick r:id="rId4"/>
              </a:rPr>
              <a:t>https://colorbrewer2.org/#type=sequential&amp;scheme=BuGn&amp;n=3</a:t>
            </a: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2331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5643</TotalTime>
  <Words>1149</Words>
  <Application>Microsoft Office PowerPoint</Application>
  <PresentationFormat>Widescreen</PresentationFormat>
  <Paragraphs>107</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Methane Early Warning Network  (ME-NET)  Our Vision &amp; purpose:  Championing social and ecological justice by improving understanding of the relationship between methane and health outcomes, encouraging companies to reduce their footprint for climate change mitigation, increasing the visibility of ‘hidden’ voices, and improving understanding of service access inequalities.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DATA</vt:lpstr>
      <vt:lpstr>OUR DATA</vt:lpstr>
      <vt:lpstr>OUR DATA</vt:lpstr>
      <vt:lpstr>How does ME-NET present complex data (and their relationships) in a way that can be understood by stakeholders without ‘dumbing down’?</vt:lpstr>
      <vt:lpstr>How does ME-NET present complex data (and their relationships) in a way that can be understood by stakeholders without ‘dumbing down’?</vt:lpstr>
      <vt:lpstr>Ensuring ME-NET is accessible, useable, and sustainable  with safely shared and creditable data </vt:lpstr>
      <vt:lpstr>Ensuring ME-NET is accessible, useable, and sustainable  with safely shared and creditable data </vt:lpstr>
      <vt:lpstr>Integrating datasets with different time and geographical scales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Methane Early Warning Network  (ME-NET)  Championing social and ecological justice by improving understanding of the relationship between methane and health outcomes, encouraging companies to reduce their footprint for climate change mitigation, increasing the visibility of ‘hidden’ voices, and improving understanding of service access inequalities.</dc:title>
  <dc:creator>Harriet Moore</dc:creator>
  <cp:lastModifiedBy>Harriet Moore</cp:lastModifiedBy>
  <cp:revision>3</cp:revision>
  <dcterms:created xsi:type="dcterms:W3CDTF">2023-07-07T08:19:33Z</dcterms:created>
  <dcterms:modified xsi:type="dcterms:W3CDTF">2023-07-11T12:51:52Z</dcterms:modified>
</cp:coreProperties>
</file>